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57"/>
  </p:notesMasterIdLst>
  <p:handoutMasterIdLst>
    <p:handoutMasterId r:id="rId58"/>
  </p:handoutMasterIdLst>
  <p:sldIdLst>
    <p:sldId id="256" r:id="rId3"/>
    <p:sldId id="257"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60"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9" r:id="rId52"/>
    <p:sldId id="310" r:id="rId53"/>
    <p:sldId id="311" r:id="rId54"/>
    <p:sldId id="307" r:id="rId55"/>
    <p:sldId id="308" r:id="rId56"/>
  </p:sldIdLst>
  <p:sldSz cx="12192000" cy="6858000"/>
  <p:notesSz cx="6858000" cy="9144000"/>
  <p:custDataLst>
    <p:tags r:id="rId6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董 洪坦" initials="董"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03" autoAdjust="0"/>
    <p:restoredTop sz="94660"/>
  </p:normalViewPr>
  <p:slideViewPr>
    <p:cSldViewPr snapToGrid="0">
      <p:cViewPr>
        <p:scale>
          <a:sx n="75" d="100"/>
          <a:sy n="75" d="100"/>
        </p:scale>
        <p:origin x="375" y="393"/>
      </p:cViewPr>
      <p:guideLst>
        <p:guide orient="horz" pos="2193"/>
        <p:guide pos="384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3" Type="http://schemas.openxmlformats.org/officeDocument/2006/relationships/tags" Target="tags/tag7.xml"/><Relationship Id="rId62" Type="http://schemas.openxmlformats.org/officeDocument/2006/relationships/commentAuthors" Target="commentAuthors.xml"/><Relationship Id="rId61" Type="http://schemas.openxmlformats.org/officeDocument/2006/relationships/tableStyles" Target="tableStyles.xml"/><Relationship Id="rId60" Type="http://schemas.openxmlformats.org/officeDocument/2006/relationships/viewProps" Target="viewProps.xml"/><Relationship Id="rId6" Type="http://schemas.openxmlformats.org/officeDocument/2006/relationships/slide" Target="slides/slide4.xml"/><Relationship Id="rId59" Type="http://schemas.openxmlformats.org/officeDocument/2006/relationships/presProps" Target="presProps.xml"/><Relationship Id="rId58" Type="http://schemas.openxmlformats.org/officeDocument/2006/relationships/handoutMaster" Target="handoutMasters/handoutMaster1.xml"/><Relationship Id="rId57" Type="http://schemas.openxmlformats.org/officeDocument/2006/relationships/notesMaster" Target="notesMasters/notesMaster1.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D6A2627-7A6C-4228-9048-9A85960F95A0}"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A9188B-7342-4BA4-BFB2-49C8DBE67DA3}"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9842E-39C6-421B-AFA9-C63EECD256C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89CD0E-3E70-4B47-BABA-65D532C16AC8}"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5" Type="http://schemas.openxmlformats.org/officeDocument/2006/relationships/image" Target="../media/image2.png"/><Relationship Id="rId4" Type="http://schemas.openxmlformats.org/officeDocument/2006/relationships/tags" Target="../tags/tag2.xm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5" Type="http://schemas.openxmlformats.org/officeDocument/2006/relationships/image" Target="../media/image2.png"/><Relationship Id="rId4" Type="http://schemas.openxmlformats.org/officeDocument/2006/relationships/tags" Target="../tags/tag4.xm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
    <p:spTree>
      <p:nvGrpSpPr>
        <p:cNvPr id="1" name=""/>
        <p:cNvGrpSpPr/>
        <p:nvPr/>
      </p:nvGrpSpPr>
      <p:grpSpPr>
        <a:xfrm>
          <a:off x="0" y="0"/>
          <a:ext cx="0" cy="0"/>
          <a:chOff x="0" y="0"/>
          <a:chExt cx="0" cy="0"/>
        </a:xfrm>
      </p:grpSpPr>
      <p:sp>
        <p:nvSpPr>
          <p:cNvPr id="3" name="灯片编号占位符 2"/>
          <p:cNvSpPr>
            <a:spLocks noGrp="1"/>
          </p:cNvSpPr>
          <p:nvPr>
            <p:ph type="sldNum" sz="quarter" idx="10"/>
          </p:nvPr>
        </p:nvSpPr>
        <p:spPr/>
        <p:txBody>
          <a:bodyPr/>
          <a:lstStyle/>
          <a:p>
            <a:fld id="{1ADBE96D-C6B3-42DB-8955-1D8FE88333D3}" type="slidenum">
              <a:rPr lang="zh-CN" altLang="en-US" smtClean="0"/>
            </a:fld>
            <a:endParaRPr lang="zh-CN" altLang="en-US" dirty="0"/>
          </a:p>
        </p:txBody>
      </p:sp>
      <p:sp>
        <p:nvSpPr>
          <p:cNvPr id="7" name="标题 6"/>
          <p:cNvSpPr>
            <a:spLocks noGrp="1"/>
          </p:cNvSpPr>
          <p:nvPr>
            <p:ph type="title"/>
          </p:nvPr>
        </p:nvSpPr>
        <p:spPr/>
        <p:txBody>
          <a:bodyPr/>
          <a:lstStyle/>
          <a:p>
            <a:r>
              <a:rPr lang="zh-CN" altLang="en-US" dirty="0"/>
              <a:t>单击此处编辑母版标题样式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正文版式">
    <p:spTree>
      <p:nvGrpSpPr>
        <p:cNvPr id="1" name=""/>
        <p:cNvGrpSpPr/>
        <p:nvPr/>
      </p:nvGrpSpPr>
      <p:grpSpPr>
        <a:xfrm>
          <a:off x="0" y="0"/>
          <a:ext cx="0" cy="0"/>
          <a:chOff x="0" y="0"/>
          <a:chExt cx="0" cy="0"/>
        </a:xfrm>
      </p:grpSpPr>
      <p:pic>
        <p:nvPicPr>
          <p:cNvPr id="8" name="图片 7"/>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9295412" y="535305"/>
            <a:ext cx="3781425" cy="2331081"/>
          </a:xfrm>
          <a:prstGeom prst="rect">
            <a:avLst/>
          </a:prstGeom>
        </p:spPr>
      </p:pic>
      <p:sp>
        <p:nvSpPr>
          <p:cNvPr id="9" name="灯片编号占位符 5"/>
          <p:cNvSpPr>
            <a:spLocks noGrp="1"/>
          </p:cNvSpPr>
          <p:nvPr>
            <p:ph type="sldNum" sz="quarter" idx="4"/>
          </p:nvPr>
        </p:nvSpPr>
        <p:spPr>
          <a:xfrm>
            <a:off x="8610600" y="6262009"/>
            <a:ext cx="2743200" cy="365125"/>
          </a:xfrm>
          <a:prstGeom prst="rect">
            <a:avLst/>
          </a:prstGeom>
        </p:spPr>
        <p:txBody>
          <a:bodyPr/>
          <a:lstStyle>
            <a:lvl1pPr algn="r">
              <a:defRPr sz="2000"/>
            </a:lvl1p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pic>
        <p:nvPicPr>
          <p:cNvPr id="12" name="图片 11"/>
          <p:cNvPicPr>
            <a:picLocks noChangeAspect="1"/>
          </p:cNvPicPr>
          <p:nvPr userDrawn="1">
            <p:custDataLst>
              <p:tags r:id="rId4"/>
            </p:custDataLst>
          </p:nvPr>
        </p:nvPicPr>
        <p:blipFill>
          <a:blip r:embed="rId3" cstate="print">
            <a:extLst>
              <a:ext uri="{28A0092B-C50C-407E-A947-70E740481C1C}">
                <a14:useLocalDpi xmlns:a14="http://schemas.microsoft.com/office/drawing/2010/main" val="0"/>
              </a:ext>
            </a:extLst>
          </a:blip>
          <a:stretch>
            <a:fillRect/>
          </a:stretch>
        </p:blipFill>
        <p:spPr>
          <a:xfrm>
            <a:off x="25533" y="563441"/>
            <a:ext cx="3781425" cy="2331081"/>
          </a:xfrm>
          <a:prstGeom prst="rect">
            <a:avLst/>
          </a:prstGeom>
        </p:spPr>
      </p:pic>
      <p:pic>
        <p:nvPicPr>
          <p:cNvPr id="13" name="图片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3908" y="105837"/>
            <a:ext cx="1089845" cy="1032083"/>
          </a:xfrm>
          <a:prstGeom prst="rect">
            <a:avLst/>
          </a:prstGeom>
        </p:spPr>
      </p:pic>
      <p:sp>
        <p:nvSpPr>
          <p:cNvPr id="14" name="文本框 13"/>
          <p:cNvSpPr txBox="1"/>
          <p:nvPr userDrawn="1"/>
        </p:nvSpPr>
        <p:spPr>
          <a:xfrm>
            <a:off x="4151086" y="6217038"/>
            <a:ext cx="36576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李冠杰经方医学委员会</a:t>
            </a:r>
            <a:endParaRPr kumimoji="0" lang="zh-CN" altLang="en-US" sz="20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cxnSp>
        <p:nvCxnSpPr>
          <p:cNvPr id="15" name="直接连接符 14"/>
          <p:cNvCxnSpPr/>
          <p:nvPr userDrawn="1"/>
        </p:nvCxnSpPr>
        <p:spPr>
          <a:xfrm>
            <a:off x="1378857" y="943429"/>
            <a:ext cx="102833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nvCxnSpPr>
        <p:spPr>
          <a:xfrm>
            <a:off x="413657" y="6052458"/>
            <a:ext cx="11248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结尾_弘扬经方">
    <p:spTree>
      <p:nvGrpSpPr>
        <p:cNvPr id="1" name=""/>
        <p:cNvGrpSpPr/>
        <p:nvPr/>
      </p:nvGrpSpPr>
      <p:grpSpPr>
        <a:xfrm>
          <a:off x="0" y="0"/>
          <a:ext cx="0" cy="0"/>
          <a:chOff x="0" y="0"/>
          <a:chExt cx="0" cy="0"/>
        </a:xfrm>
      </p:grpSpPr>
      <p:pic>
        <p:nvPicPr>
          <p:cNvPr id="8" name="图片 7"/>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9295412" y="535305"/>
            <a:ext cx="3781425" cy="2331081"/>
          </a:xfrm>
          <a:prstGeom prst="rect">
            <a:avLst/>
          </a:prstGeom>
        </p:spPr>
      </p:pic>
      <p:sp>
        <p:nvSpPr>
          <p:cNvPr id="9" name="灯片编号占位符 5"/>
          <p:cNvSpPr>
            <a:spLocks noGrp="1"/>
          </p:cNvSpPr>
          <p:nvPr>
            <p:ph type="sldNum" sz="quarter" idx="4"/>
          </p:nvPr>
        </p:nvSpPr>
        <p:spPr>
          <a:xfrm>
            <a:off x="8610600" y="6262009"/>
            <a:ext cx="2743200" cy="365125"/>
          </a:xfrm>
          <a:prstGeom prst="rect">
            <a:avLst/>
          </a:prstGeom>
        </p:spPr>
        <p:txBody>
          <a:bodyPr/>
          <a:lstStyle>
            <a:lvl1pPr algn="r">
              <a:defRPr sz="2000"/>
            </a:lvl1p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pic>
        <p:nvPicPr>
          <p:cNvPr id="12" name="图片 11"/>
          <p:cNvPicPr>
            <a:picLocks noChangeAspect="1"/>
          </p:cNvPicPr>
          <p:nvPr userDrawn="1">
            <p:custDataLst>
              <p:tags r:id="rId4"/>
            </p:custDataLst>
          </p:nvPr>
        </p:nvPicPr>
        <p:blipFill>
          <a:blip r:embed="rId3" cstate="print">
            <a:extLst>
              <a:ext uri="{28A0092B-C50C-407E-A947-70E740481C1C}">
                <a14:useLocalDpi xmlns:a14="http://schemas.microsoft.com/office/drawing/2010/main" val="0"/>
              </a:ext>
            </a:extLst>
          </a:blip>
          <a:stretch>
            <a:fillRect/>
          </a:stretch>
        </p:blipFill>
        <p:spPr>
          <a:xfrm>
            <a:off x="25533" y="563441"/>
            <a:ext cx="3781425" cy="2331081"/>
          </a:xfrm>
          <a:prstGeom prst="rect">
            <a:avLst/>
          </a:prstGeom>
        </p:spPr>
      </p:pic>
      <p:pic>
        <p:nvPicPr>
          <p:cNvPr id="13" name="图片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3908" y="105837"/>
            <a:ext cx="1089845" cy="1032083"/>
          </a:xfrm>
          <a:prstGeom prst="rect">
            <a:avLst/>
          </a:prstGeom>
        </p:spPr>
      </p:pic>
      <p:sp>
        <p:nvSpPr>
          <p:cNvPr id="14" name="文本框 13"/>
          <p:cNvSpPr txBox="1"/>
          <p:nvPr userDrawn="1"/>
        </p:nvSpPr>
        <p:spPr>
          <a:xfrm>
            <a:off x="4151086" y="6217038"/>
            <a:ext cx="36576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rPr>
              <a:t>李冠杰经方医学委员会</a:t>
            </a:r>
            <a:endParaRPr kumimoji="0" lang="zh-CN" altLang="en-US" sz="2000" b="0"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微软雅黑" panose="020B0503020204020204" pitchFamily="34" charset="-122"/>
              <a:ea typeface="微软雅黑" panose="020B0503020204020204" pitchFamily="34" charset="-122"/>
              <a:cs typeface="+mn-cs"/>
            </a:endParaRPr>
          </a:p>
        </p:txBody>
      </p:sp>
      <p:cxnSp>
        <p:nvCxnSpPr>
          <p:cNvPr id="15" name="直接连接符 14"/>
          <p:cNvCxnSpPr/>
          <p:nvPr userDrawn="1"/>
        </p:nvCxnSpPr>
        <p:spPr>
          <a:xfrm>
            <a:off x="1378857" y="943429"/>
            <a:ext cx="102833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nvCxnSpPr>
        <p:spPr>
          <a:xfrm>
            <a:off x="413657" y="6052458"/>
            <a:ext cx="11248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userDrawn="1"/>
        </p:nvSpPr>
        <p:spPr>
          <a:xfrm>
            <a:off x="1149453" y="2790825"/>
            <a:ext cx="9747147" cy="923330"/>
          </a:xfrm>
          <a:prstGeom prst="rect">
            <a:avLst/>
          </a:prstGeom>
          <a:noFill/>
        </p:spPr>
        <p:txBody>
          <a:bodyPr wrap="square" rtlCol="0" anchor="ctr" anchorCtr="1">
            <a:spAutoFit/>
          </a:bodyPr>
          <a:lstStyle/>
          <a:p>
            <a:pPr algn="ctr"/>
            <a:r>
              <a:rPr lang="zh-CN" altLang="en-US" sz="5400" b="1" dirty="0">
                <a:solidFill>
                  <a:schemeClr val="tx1"/>
                </a:solidFill>
                <a:latin typeface="隶书" panose="02010509060101010101" pitchFamily="49" charset="-122"/>
                <a:ea typeface="隶书" panose="02010509060101010101" pitchFamily="49" charset="-122"/>
              </a:rPr>
              <a:t>弘扬经方 造福人类！</a:t>
            </a:r>
            <a:endParaRPr lang="zh-CN" altLang="en-US" sz="5400" b="1" dirty="0">
              <a:solidFill>
                <a:schemeClr val="tx1"/>
              </a:solidFill>
              <a:latin typeface="隶书" panose="02010509060101010101" pitchFamily="49" charset="-122"/>
              <a:ea typeface="隶书" panose="02010509060101010101" pitchFamily="49"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2.png"/><Relationship Id="rId8" Type="http://schemas.openxmlformats.org/officeDocument/2006/relationships/image" Target="../media/image1.png"/><Relationship Id="rId7" Type="http://schemas.openxmlformats.org/officeDocument/2006/relationships/tags" Target="../tags/tag6.xml"/><Relationship Id="rId6" Type="http://schemas.openxmlformats.org/officeDocument/2006/relationships/image" Target="../media/image4.png"/><Relationship Id="rId5" Type="http://schemas.openxmlformats.org/officeDocument/2006/relationships/tags" Target="../tags/tag5.xml"/><Relationship Id="rId4" Type="http://schemas.openxmlformats.org/officeDocument/2006/relationships/image" Target="../media/image3.jpeg"/><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cstate="print">
            <a:lum/>
          </a:blip>
          <a:srcRect/>
          <a:tile tx="0" ty="0" sx="100000" sy="100000" flip="none" algn="tl"/>
        </a:blipFill>
        <a:effectLst/>
      </p:bgPr>
    </p:bg>
    <p:spTree>
      <p:nvGrpSpPr>
        <p:cNvPr id="1" name=""/>
        <p:cNvGrpSpPr/>
        <p:nvPr/>
      </p:nvGrpSpPr>
      <p:grpSpPr>
        <a:xfrm>
          <a:off x="0" y="0"/>
          <a:ext cx="0" cy="0"/>
          <a:chOff x="0" y="0"/>
          <a:chExt cx="0" cy="0"/>
        </a:xfrm>
      </p:grpSpPr>
      <p:pic>
        <p:nvPicPr>
          <p:cNvPr id="7" name="图片 6"/>
          <p:cNvPicPr>
            <a:picLocks noChangeAspect="1"/>
          </p:cNvPicPr>
          <p:nvPr userDrawn="1">
            <p:custDataLst>
              <p:tags r:id="rId5"/>
            </p:custDataLst>
          </p:nvPr>
        </p:nvPicPr>
        <p:blipFill rotWithShape="1">
          <a:blip r:embed="rId6" cstate="print">
            <a:extLst>
              <a:ext uri="{28A0092B-C50C-407E-A947-70E740481C1C}">
                <a14:useLocalDpi xmlns:a14="http://schemas.microsoft.com/office/drawing/2010/main" val="0"/>
              </a:ext>
            </a:extLst>
          </a:blip>
          <a:srcRect t="38925"/>
          <a:stretch>
            <a:fillRect/>
          </a:stretch>
        </p:blipFill>
        <p:spPr>
          <a:xfrm>
            <a:off x="0" y="4531056"/>
            <a:ext cx="12192000" cy="2326943"/>
          </a:xfrm>
          <a:prstGeom prst="rect">
            <a:avLst/>
          </a:prstGeom>
        </p:spPr>
      </p:pic>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DBE96D-C6B3-42DB-8955-1D8FE88333D3}" type="slidenum">
              <a:rPr lang="zh-CN" altLang="en-US" smtClean="0"/>
            </a:fld>
            <a:endParaRPr lang="zh-CN" altLang="en-US" dirty="0"/>
          </a:p>
        </p:txBody>
      </p:sp>
      <p:pic>
        <p:nvPicPr>
          <p:cNvPr id="8" name="图片 7"/>
          <p:cNvPicPr>
            <a:picLocks noChangeAspect="1"/>
          </p:cNvPicPr>
          <p:nvPr userDrawn="1">
            <p:custDataLst>
              <p:tags r:id="rId7"/>
            </p:custDataLst>
          </p:nvPr>
        </p:nvPicPr>
        <p:blipFill>
          <a:blip r:embed="rId8" cstate="print">
            <a:extLst>
              <a:ext uri="{28A0092B-C50C-407E-A947-70E740481C1C}">
                <a14:useLocalDpi xmlns:a14="http://schemas.microsoft.com/office/drawing/2010/main" val="0"/>
              </a:ext>
            </a:extLst>
          </a:blip>
          <a:stretch>
            <a:fillRect/>
          </a:stretch>
        </p:blipFill>
        <p:spPr>
          <a:xfrm>
            <a:off x="9295412" y="535305"/>
            <a:ext cx="3781425" cy="2331081"/>
          </a:xfrm>
          <a:prstGeom prst="rect">
            <a:avLst/>
          </a:prstGeom>
        </p:spPr>
      </p:pic>
      <p:pic>
        <p:nvPicPr>
          <p:cNvPr id="10" name="图片 9"/>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660423" y="105837"/>
            <a:ext cx="1089845" cy="1032083"/>
          </a:xfrm>
          <a:prstGeom prst="rect">
            <a:avLst/>
          </a:prstGeom>
        </p:spPr>
      </p:pic>
      <p:sp>
        <p:nvSpPr>
          <p:cNvPr id="13" name="文本框 12"/>
          <p:cNvSpPr txBox="1"/>
          <p:nvPr userDrawn="1"/>
        </p:nvSpPr>
        <p:spPr>
          <a:xfrm>
            <a:off x="137886" y="5861438"/>
            <a:ext cx="3657600" cy="461665"/>
          </a:xfrm>
          <a:prstGeom prst="rect">
            <a:avLst/>
          </a:prstGeom>
          <a:noFill/>
        </p:spPr>
        <p:txBody>
          <a:bodyPr wrap="square" rtlCol="0">
            <a:spAutoFit/>
          </a:bodyPr>
          <a:lstStyle/>
          <a:p>
            <a:r>
              <a:rPr lang="zh-CN" altLang="en-US" sz="2400" dirty="0">
                <a:solidFill>
                  <a:schemeClr val="accent2">
                    <a:lumMod val="75000"/>
                  </a:schemeClr>
                </a:solidFill>
                <a:latin typeface="微软雅黑" panose="020B0503020204020204" pitchFamily="34" charset="-122"/>
                <a:ea typeface="微软雅黑" panose="020B0503020204020204" pitchFamily="34" charset="-122"/>
              </a:rPr>
              <a:t>李冠杰经方医学委员会</a:t>
            </a:r>
            <a:endParaRPr lang="zh-CN" altLang="en-US" sz="2400" dirty="0">
              <a:solidFill>
                <a:schemeClr val="accent2">
                  <a:lumMod val="75000"/>
                </a:schemeClr>
              </a:solidFill>
              <a:latin typeface="微软雅黑" panose="020B0503020204020204" pitchFamily="34" charset="-122"/>
              <a:ea typeface="微软雅黑" panose="020B0503020204020204" pitchFamily="34" charset="-122"/>
            </a:endParaRPr>
          </a:p>
        </p:txBody>
      </p:sp>
      <p:sp>
        <p:nvSpPr>
          <p:cNvPr id="9" name="标题占位符 8"/>
          <p:cNvSpPr>
            <a:spLocks noGrp="1"/>
          </p:cNvSpPr>
          <p:nvPr>
            <p:ph type="title"/>
          </p:nvPr>
        </p:nvSpPr>
        <p:spPr>
          <a:xfrm>
            <a:off x="838200" y="1710376"/>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11" name="文本占位符 10"/>
          <p:cNvSpPr>
            <a:spLocks noGrp="1"/>
          </p:cNvSpPr>
          <p:nvPr>
            <p:ph type="body" idx="1"/>
          </p:nvPr>
        </p:nvSpPr>
        <p:spPr>
          <a:xfrm>
            <a:off x="838200" y="3193365"/>
            <a:ext cx="10515600" cy="2983597"/>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ctr" defTabSz="914400" rtl="0" eaLnBrk="1" latinLnBrk="0" hangingPunct="1">
        <a:lnSpc>
          <a:spcPct val="90000"/>
        </a:lnSpc>
        <a:spcBef>
          <a:spcPct val="0"/>
        </a:spcBef>
        <a:buNone/>
        <a:defRPr sz="4000" kern="1200">
          <a:solidFill>
            <a:schemeClr val="tx1"/>
          </a:solidFill>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半表半里学术探讨</a:t>
            </a:r>
            <a:endParaRPr lang="zh-CN" altLang="en-US" dirty="0"/>
          </a:p>
        </p:txBody>
      </p:sp>
      <p:sp>
        <p:nvSpPr>
          <p:cNvPr id="3" name="文本框 2"/>
          <p:cNvSpPr txBox="1"/>
          <p:nvPr/>
        </p:nvSpPr>
        <p:spPr>
          <a:xfrm>
            <a:off x="914400" y="3743325"/>
            <a:ext cx="10363200" cy="1306830"/>
          </a:xfrm>
          <a:prstGeom prst="rect">
            <a:avLst/>
          </a:prstGeom>
          <a:noFill/>
        </p:spPr>
        <p:txBody>
          <a:bodyPr wrap="square" rtlCol="0">
            <a:spAutoFit/>
          </a:bodyPr>
          <a:lstStyle/>
          <a:p>
            <a:pPr algn="ctr">
              <a:spcBef>
                <a:spcPts val="1800"/>
              </a:spcBef>
            </a:pPr>
            <a:r>
              <a:rPr lang="zh-CN" altLang="en-US" sz="3200" b="1" dirty="0">
                <a:latin typeface="隶书" panose="02010509060101010101" pitchFamily="49" charset="-122"/>
                <a:ea typeface="隶书" panose="02010509060101010101" pitchFamily="49" charset="-122"/>
              </a:rPr>
              <a:t>讲解：袁洪雷</a:t>
            </a:r>
            <a:r>
              <a:rPr lang="en-US" altLang="zh-CN" sz="3200" b="1" dirty="0">
                <a:latin typeface="隶书" panose="02010509060101010101" pitchFamily="49" charset="-122"/>
                <a:ea typeface="隶书" panose="02010509060101010101" pitchFamily="49" charset="-122"/>
              </a:rPr>
              <a:t> </a:t>
            </a:r>
            <a:r>
              <a:rPr lang="zh-CN" altLang="en-US" sz="3200" b="1" dirty="0">
                <a:latin typeface="隶书" panose="02010509060101010101" pitchFamily="49" charset="-122"/>
                <a:ea typeface="隶书" panose="02010509060101010101" pitchFamily="49" charset="-122"/>
              </a:rPr>
              <a:t>陈贵石</a:t>
            </a:r>
            <a:r>
              <a:rPr lang="en-US" altLang="zh-CN" sz="3200" b="1" dirty="0">
                <a:latin typeface="隶书" panose="02010509060101010101" pitchFamily="49" charset="-122"/>
                <a:ea typeface="隶书" panose="02010509060101010101" pitchFamily="49" charset="-122"/>
              </a:rPr>
              <a:t> </a:t>
            </a:r>
            <a:r>
              <a:rPr lang="zh-CN" altLang="en-US" sz="3200" b="1" dirty="0">
                <a:latin typeface="隶书" panose="02010509060101010101" pitchFamily="49" charset="-122"/>
                <a:ea typeface="隶书" panose="02010509060101010101" pitchFamily="49" charset="-122"/>
              </a:rPr>
              <a:t>董洪坦</a:t>
            </a:r>
            <a:endParaRPr lang="zh-CN" altLang="en-US" sz="3200" b="1" dirty="0">
              <a:latin typeface="隶书" panose="02010509060101010101" pitchFamily="49" charset="-122"/>
              <a:ea typeface="隶书" panose="02010509060101010101" pitchFamily="49" charset="-122"/>
            </a:endParaRPr>
          </a:p>
          <a:p>
            <a:pPr algn="ctr">
              <a:spcBef>
                <a:spcPts val="1800"/>
              </a:spcBef>
            </a:pPr>
            <a:r>
              <a:rPr lang="zh-CN" altLang="en-US" sz="3200" b="1" dirty="0">
                <a:latin typeface="隶书" panose="02010509060101010101" pitchFamily="49" charset="-122"/>
                <a:ea typeface="隶书" panose="02010509060101010101" pitchFamily="49" charset="-122"/>
              </a:rPr>
              <a:t>日期：</a:t>
            </a:r>
            <a:r>
              <a:rPr lang="en-US" altLang="zh-CN" sz="3200" b="1" dirty="0">
                <a:latin typeface="隶书" panose="02010509060101010101" pitchFamily="49" charset="-122"/>
                <a:ea typeface="隶书" panose="02010509060101010101" pitchFamily="49" charset="-122"/>
              </a:rPr>
              <a:t>22-5-20</a:t>
            </a:r>
            <a:endParaRPr lang="zh-CN" altLang="en-US" sz="3200" b="1" dirty="0">
              <a:latin typeface="隶书" panose="02010509060101010101" pitchFamily="49" charset="-122"/>
              <a:ea typeface="隶书" panose="02010509060101010101" pitchFamily="49"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06145" y="1971675"/>
            <a:ext cx="10097135" cy="3969385"/>
          </a:xfrm>
          <a:prstGeom prst="rect">
            <a:avLst/>
          </a:prstGeom>
          <a:noFill/>
        </p:spPr>
        <p:txBody>
          <a:bodyPr wrap="square" rtlCol="0">
            <a:spAutoFit/>
          </a:bodyPr>
          <a:lstStyle/>
          <a:p>
            <a:r>
              <a:rPr sz="3600" dirty="0">
                <a:solidFill>
                  <a:srgbClr val="7030A0"/>
                </a:solidFill>
                <a:latin typeface="隶书" panose="02010509060101010101" pitchFamily="49" charset="-122"/>
                <a:ea typeface="隶书" panose="02010509060101010101" pitchFamily="49" charset="-122"/>
              </a:rPr>
              <a:t>比如</a:t>
            </a:r>
            <a:r>
              <a:rPr sz="3600" dirty="0">
                <a:solidFill>
                  <a:srgbClr val="FF0000"/>
                </a:solidFill>
                <a:latin typeface="隶书" panose="02010509060101010101" pitchFamily="49" charset="-122"/>
                <a:ea typeface="隶书" panose="02010509060101010101" pitchFamily="49" charset="-122"/>
              </a:rPr>
              <a:t>理中汤</a:t>
            </a:r>
            <a:r>
              <a:rPr sz="3600" dirty="0">
                <a:solidFill>
                  <a:srgbClr val="7030A0"/>
                </a:solidFill>
                <a:latin typeface="隶书" panose="02010509060101010101" pitchFamily="49" charset="-122"/>
                <a:ea typeface="隶书" panose="02010509060101010101" pitchFamily="49" charset="-122"/>
              </a:rPr>
              <a:t>为</a:t>
            </a:r>
            <a:r>
              <a:rPr sz="3600" dirty="0">
                <a:solidFill>
                  <a:srgbClr val="FF0000"/>
                </a:solidFill>
                <a:latin typeface="隶书" panose="02010509060101010101" pitchFamily="49" charset="-122"/>
                <a:ea typeface="隶书" panose="02010509060101010101" pitchFamily="49" charset="-122"/>
              </a:rPr>
              <a:t>阳</a:t>
            </a:r>
            <a:r>
              <a:rPr sz="3600" dirty="0">
                <a:solidFill>
                  <a:srgbClr val="7030A0"/>
                </a:solidFill>
                <a:latin typeface="隶书" panose="02010509060101010101" pitchFamily="49" charset="-122"/>
                <a:ea typeface="隶书" panose="02010509060101010101" pitchFamily="49" charset="-122"/>
              </a:rPr>
              <a:t>性的里虚里寒，</a:t>
            </a:r>
            <a:r>
              <a:rPr sz="3600" dirty="0">
                <a:solidFill>
                  <a:srgbClr val="FF0000"/>
                </a:solidFill>
                <a:latin typeface="隶书" panose="02010509060101010101" pitchFamily="49" charset="-122"/>
                <a:ea typeface="隶书" panose="02010509060101010101" pitchFamily="49" charset="-122"/>
              </a:rPr>
              <a:t>附子理中汤</a:t>
            </a:r>
            <a:r>
              <a:rPr sz="3600" dirty="0">
                <a:solidFill>
                  <a:srgbClr val="7030A0"/>
                </a:solidFill>
                <a:latin typeface="隶书" panose="02010509060101010101" pitchFamily="49" charset="-122"/>
                <a:ea typeface="隶书" panose="02010509060101010101" pitchFamily="49" charset="-122"/>
              </a:rPr>
              <a:t>才是</a:t>
            </a:r>
            <a:r>
              <a:rPr sz="3600" dirty="0">
                <a:solidFill>
                  <a:srgbClr val="FF0000"/>
                </a:solidFill>
                <a:latin typeface="隶书" panose="02010509060101010101" pitchFamily="49" charset="-122"/>
                <a:ea typeface="隶书" panose="02010509060101010101" pitchFamily="49" charset="-122"/>
              </a:rPr>
              <a:t>阴</a:t>
            </a:r>
            <a:r>
              <a:rPr sz="3600" dirty="0">
                <a:solidFill>
                  <a:srgbClr val="7030A0"/>
                </a:solidFill>
                <a:latin typeface="隶书" panose="02010509060101010101" pitchFamily="49" charset="-122"/>
                <a:ea typeface="隶书" panose="02010509060101010101" pitchFamily="49" charset="-122"/>
              </a:rPr>
              <a:t>性的里虚里寒。胡老的阴阳概念范畴比较</a:t>
            </a:r>
            <a:r>
              <a:rPr sz="3600" dirty="0">
                <a:solidFill>
                  <a:srgbClr val="FF0000"/>
                </a:solidFill>
                <a:latin typeface="隶书" panose="02010509060101010101" pitchFamily="49" charset="-122"/>
                <a:ea typeface="隶书" panose="02010509060101010101" pitchFamily="49" charset="-122"/>
              </a:rPr>
              <a:t>广</a:t>
            </a:r>
            <a:r>
              <a:rPr sz="3600" dirty="0">
                <a:solidFill>
                  <a:srgbClr val="7030A0"/>
                </a:solidFill>
                <a:latin typeface="隶书" panose="02010509060101010101" pitchFamily="49" charset="-122"/>
                <a:ea typeface="隶书" panose="02010509060101010101" pitchFamily="49" charset="-122"/>
              </a:rPr>
              <a:t>：阴性包括寒性证、需要用附子的（沉衰）和需要用强壮性药物的情况。比如胡老认为柴胡桂枝干姜汤、半夏泻心汤，都是上热下寒归为厥阴病；李冠杰老师认为：都不是厥阴病，附子泻心汤、乌梅丸才属于厥阴病。</a:t>
            </a:r>
            <a:endParaRPr sz="36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24560" y="1245870"/>
            <a:ext cx="10097135" cy="4831080"/>
          </a:xfrm>
          <a:prstGeom prst="rect">
            <a:avLst/>
          </a:prstGeom>
          <a:noFill/>
        </p:spPr>
        <p:txBody>
          <a:bodyPr wrap="square" rtlCol="0">
            <a:spAutoFit/>
          </a:bodyPr>
          <a:lstStyle/>
          <a:p>
            <a:r>
              <a:rPr sz="2800" dirty="0">
                <a:solidFill>
                  <a:srgbClr val="7030A0"/>
                </a:solidFill>
                <a:latin typeface="隶书" panose="02010509060101010101" pitchFamily="49" charset="-122"/>
                <a:ea typeface="隶书" panose="02010509060101010101" pitchFamily="49" charset="-122"/>
              </a:rPr>
              <a:t>大家对</a:t>
            </a:r>
            <a:r>
              <a:rPr sz="2800" dirty="0">
                <a:solidFill>
                  <a:srgbClr val="FF0000"/>
                </a:solidFill>
                <a:latin typeface="隶书" panose="02010509060101010101" pitchFamily="49" charset="-122"/>
                <a:ea typeface="隶书" panose="02010509060101010101" pitchFamily="49" charset="-122"/>
              </a:rPr>
              <a:t>阴阳</a:t>
            </a:r>
            <a:r>
              <a:rPr sz="2800" dirty="0">
                <a:solidFill>
                  <a:srgbClr val="7030A0"/>
                </a:solidFill>
                <a:latin typeface="隶书" panose="02010509060101010101" pitchFamily="49" charset="-122"/>
                <a:ea typeface="隶书" panose="02010509060101010101" pitchFamily="49" charset="-122"/>
              </a:rPr>
              <a:t>还有</a:t>
            </a:r>
            <a:r>
              <a:rPr sz="2800" dirty="0">
                <a:solidFill>
                  <a:srgbClr val="FF0000"/>
                </a:solidFill>
                <a:latin typeface="隶书" panose="02010509060101010101" pitchFamily="49" charset="-122"/>
                <a:ea typeface="隶书" panose="02010509060101010101" pitchFamily="49" charset="-122"/>
              </a:rPr>
              <a:t>误解</a:t>
            </a:r>
            <a:r>
              <a:rPr sz="2800" dirty="0">
                <a:solidFill>
                  <a:srgbClr val="7030A0"/>
                </a:solidFill>
                <a:latin typeface="隶书" panose="02010509060101010101" pitchFamily="49" charset="-122"/>
                <a:ea typeface="隶书" panose="02010509060101010101" pitchFamily="49" charset="-122"/>
              </a:rPr>
              <a:t>，误解的原因是因为“万事万物皆可分阴阳”和“</a:t>
            </a:r>
            <a:r>
              <a:rPr sz="2800" dirty="0">
                <a:solidFill>
                  <a:srgbClr val="FF0000"/>
                </a:solidFill>
                <a:latin typeface="隶书" panose="02010509060101010101" pitchFamily="49" charset="-122"/>
                <a:ea typeface="隶书" panose="02010509060101010101" pitchFamily="49" charset="-122"/>
              </a:rPr>
              <a:t>传统的思维习惯</a:t>
            </a:r>
            <a:r>
              <a:rPr sz="2800" dirty="0">
                <a:solidFill>
                  <a:srgbClr val="7030A0"/>
                </a:solidFill>
                <a:latin typeface="隶书" panose="02010509060101010101" pitchFamily="49" charset="-122"/>
                <a:ea typeface="隶书" panose="02010509060101010101" pitchFamily="49" charset="-122"/>
              </a:rPr>
              <a:t>”导致的。先举2个非医学的例子：</a:t>
            </a:r>
            <a:endParaRPr sz="2800" dirty="0">
              <a:solidFill>
                <a:srgbClr val="7030A0"/>
              </a:solidFill>
              <a:latin typeface="隶书" panose="02010509060101010101" pitchFamily="49" charset="-122"/>
              <a:ea typeface="隶书" panose="02010509060101010101" pitchFamily="49" charset="-122"/>
            </a:endParaRPr>
          </a:p>
          <a:p>
            <a:r>
              <a:rPr sz="2800" dirty="0">
                <a:solidFill>
                  <a:srgbClr val="7030A0"/>
                </a:solidFill>
                <a:latin typeface="Calibri" panose="020F0502020204030204" charset="0"/>
                <a:ea typeface="隶书" panose="02010509060101010101" pitchFamily="49" charset="-122"/>
              </a:rPr>
              <a:t>①</a:t>
            </a:r>
            <a:r>
              <a:rPr sz="2800" dirty="0">
                <a:solidFill>
                  <a:srgbClr val="7030A0"/>
                </a:solidFill>
                <a:latin typeface="隶书" panose="02010509060101010101" pitchFamily="49" charset="-122"/>
                <a:ea typeface="隶书" panose="02010509060101010101" pitchFamily="49" charset="-122"/>
              </a:rPr>
              <a:t>在我国开车靠</a:t>
            </a:r>
            <a:r>
              <a:rPr sz="2800" dirty="0">
                <a:solidFill>
                  <a:srgbClr val="FF0000"/>
                </a:solidFill>
                <a:latin typeface="隶书" panose="02010509060101010101" pitchFamily="49" charset="-122"/>
                <a:ea typeface="隶书" panose="02010509060101010101" pitchFamily="49" charset="-122"/>
              </a:rPr>
              <a:t>右</a:t>
            </a:r>
            <a:r>
              <a:rPr sz="2800" dirty="0">
                <a:solidFill>
                  <a:srgbClr val="7030A0"/>
                </a:solidFill>
                <a:latin typeface="隶书" panose="02010509060101010101" pitchFamily="49" charset="-122"/>
                <a:ea typeface="隶书" panose="02010509060101010101" pitchFamily="49" charset="-122"/>
              </a:rPr>
              <a:t>行驶，别的国家靠</a:t>
            </a:r>
            <a:r>
              <a:rPr sz="2800" dirty="0">
                <a:solidFill>
                  <a:srgbClr val="FF0000"/>
                </a:solidFill>
                <a:latin typeface="隶书" panose="02010509060101010101" pitchFamily="49" charset="-122"/>
                <a:ea typeface="隶书" panose="02010509060101010101" pitchFamily="49" charset="-122"/>
              </a:rPr>
              <a:t>左</a:t>
            </a:r>
            <a:r>
              <a:rPr sz="2800" dirty="0">
                <a:solidFill>
                  <a:srgbClr val="7030A0"/>
                </a:solidFill>
                <a:latin typeface="隶书" panose="02010509060101010101" pitchFamily="49" charset="-122"/>
                <a:ea typeface="隶书" panose="02010509060101010101" pitchFamily="49" charset="-122"/>
              </a:rPr>
              <a:t>行驶，有人就说了我们是阳，左跟右相对，所以靠左行驶属阴，现在我们跳出这个</a:t>
            </a:r>
            <a:r>
              <a:rPr sz="2800" dirty="0">
                <a:solidFill>
                  <a:srgbClr val="FF0000"/>
                </a:solidFill>
                <a:latin typeface="隶书" panose="02010509060101010101" pitchFamily="49" charset="-122"/>
                <a:ea typeface="隶书" panose="02010509060101010101" pitchFamily="49" charset="-122"/>
              </a:rPr>
              <a:t>思维</a:t>
            </a:r>
            <a:r>
              <a:rPr sz="2800" dirty="0">
                <a:solidFill>
                  <a:srgbClr val="7030A0"/>
                </a:solidFill>
                <a:latin typeface="隶书" panose="02010509060101010101" pitchFamily="49" charset="-122"/>
                <a:ea typeface="隶书" panose="02010509060101010101" pitchFamily="49" charset="-122"/>
              </a:rPr>
              <a:t>，我们说都属阳，因为我们无论靠右还是靠左都是向前行驶，那么什么是阴呢？逆行的人是阴，无论他靠右还是靠左行驶都与我们前进的方向相反所以属阴，这</a:t>
            </a:r>
            <a:r>
              <a:rPr sz="2800" dirty="0">
                <a:solidFill>
                  <a:srgbClr val="FF0000"/>
                </a:solidFill>
                <a:latin typeface="隶书" panose="02010509060101010101" pitchFamily="49" charset="-122"/>
                <a:ea typeface="隶书" panose="02010509060101010101" pitchFamily="49" charset="-122"/>
              </a:rPr>
              <a:t>两个层面的阴阳</a:t>
            </a:r>
            <a:r>
              <a:rPr sz="2800" dirty="0">
                <a:solidFill>
                  <a:srgbClr val="7030A0"/>
                </a:solidFill>
                <a:latin typeface="隶书" panose="02010509060101010101" pitchFamily="49" charset="-122"/>
                <a:ea typeface="隶书" panose="02010509060101010101" pitchFamily="49" charset="-122"/>
              </a:rPr>
              <a:t>不容混淆。</a:t>
            </a:r>
            <a:r>
              <a:rPr sz="2800" dirty="0">
                <a:solidFill>
                  <a:srgbClr val="7030A0"/>
                </a:solidFill>
                <a:latin typeface="Calibri" panose="020F0502020204030204" charset="0"/>
                <a:ea typeface="隶书" panose="02010509060101010101" pitchFamily="49" charset="-122"/>
              </a:rPr>
              <a:t>②</a:t>
            </a:r>
            <a:r>
              <a:rPr sz="2800" dirty="0">
                <a:solidFill>
                  <a:srgbClr val="7030A0"/>
                </a:solidFill>
                <a:latin typeface="隶书" panose="02010509060101010101" pitchFamily="49" charset="-122"/>
                <a:ea typeface="隶书" panose="02010509060101010101" pitchFamily="49" charset="-122"/>
              </a:rPr>
              <a:t>有一只变色龙，今天变成了</a:t>
            </a:r>
            <a:r>
              <a:rPr sz="2800" dirty="0">
                <a:solidFill>
                  <a:srgbClr val="FF0000"/>
                </a:solidFill>
                <a:latin typeface="隶书" panose="02010509060101010101" pitchFamily="49" charset="-122"/>
                <a:ea typeface="隶书" panose="02010509060101010101" pitchFamily="49" charset="-122"/>
              </a:rPr>
              <a:t>红</a:t>
            </a:r>
            <a:r>
              <a:rPr sz="2800" dirty="0">
                <a:solidFill>
                  <a:srgbClr val="7030A0"/>
                </a:solidFill>
                <a:latin typeface="隶书" panose="02010509060101010101" pitchFamily="49" charset="-122"/>
                <a:ea typeface="隶书" panose="02010509060101010101" pitchFamily="49" charset="-122"/>
              </a:rPr>
              <a:t>色，大家说暖色属</a:t>
            </a:r>
            <a:r>
              <a:rPr sz="2800" dirty="0">
                <a:solidFill>
                  <a:srgbClr val="FF0000"/>
                </a:solidFill>
                <a:latin typeface="隶书" panose="02010509060101010101" pitchFamily="49" charset="-122"/>
                <a:ea typeface="隶书" panose="02010509060101010101" pitchFamily="49" charset="-122"/>
              </a:rPr>
              <a:t>阳</a:t>
            </a:r>
            <a:r>
              <a:rPr sz="2800" dirty="0">
                <a:solidFill>
                  <a:srgbClr val="7030A0"/>
                </a:solidFill>
                <a:latin typeface="隶书" panose="02010509060101010101" pitchFamily="49" charset="-122"/>
                <a:ea typeface="隶书" panose="02010509060101010101" pitchFamily="49" charset="-122"/>
              </a:rPr>
              <a:t>，明天变成了</a:t>
            </a:r>
            <a:r>
              <a:rPr sz="2800" dirty="0">
                <a:solidFill>
                  <a:srgbClr val="FF0000"/>
                </a:solidFill>
                <a:latin typeface="隶书" panose="02010509060101010101" pitchFamily="49" charset="-122"/>
                <a:ea typeface="隶书" panose="02010509060101010101" pitchFamily="49" charset="-122"/>
              </a:rPr>
              <a:t>绿</a:t>
            </a:r>
            <a:r>
              <a:rPr sz="2800" dirty="0">
                <a:solidFill>
                  <a:srgbClr val="7030A0"/>
                </a:solidFill>
                <a:latin typeface="隶书" panose="02010509060101010101" pitchFamily="49" charset="-122"/>
                <a:ea typeface="隶书" panose="02010509060101010101" pitchFamily="49" charset="-122"/>
              </a:rPr>
              <a:t>色，大家说与红色相对属</a:t>
            </a:r>
            <a:r>
              <a:rPr sz="2800" dirty="0">
                <a:solidFill>
                  <a:srgbClr val="FF0000"/>
                </a:solidFill>
                <a:latin typeface="隶书" panose="02010509060101010101" pitchFamily="49" charset="-122"/>
                <a:ea typeface="隶书" panose="02010509060101010101" pitchFamily="49" charset="-122"/>
              </a:rPr>
              <a:t>阴</a:t>
            </a:r>
            <a:r>
              <a:rPr sz="2800" dirty="0">
                <a:solidFill>
                  <a:srgbClr val="7030A0"/>
                </a:solidFill>
                <a:latin typeface="隶书" panose="02010509060101010101" pitchFamily="49" charset="-122"/>
                <a:ea typeface="隶书" panose="02010509060101010101" pitchFamily="49" charset="-122"/>
              </a:rPr>
              <a:t>，我们说无论变色龙变成红色还是绿色都属</a:t>
            </a:r>
            <a:r>
              <a:rPr sz="2800" dirty="0">
                <a:solidFill>
                  <a:srgbClr val="FF0000"/>
                </a:solidFill>
                <a:latin typeface="隶书" panose="02010509060101010101" pitchFamily="49" charset="-122"/>
                <a:ea typeface="隶书" panose="02010509060101010101" pitchFamily="49" charset="-122"/>
              </a:rPr>
              <a:t>阳</a:t>
            </a:r>
            <a:r>
              <a:rPr sz="2800" dirty="0">
                <a:solidFill>
                  <a:srgbClr val="7030A0"/>
                </a:solidFill>
                <a:latin typeface="隶书" panose="02010509060101010101" pitchFamily="49" charset="-122"/>
                <a:ea typeface="隶书" panose="02010509060101010101" pitchFamily="49" charset="-122"/>
              </a:rPr>
              <a:t>，那么什么属阴呢？阴就是变色龙变不了色了甚至还褪色、脱色，这才属</a:t>
            </a:r>
            <a:r>
              <a:rPr sz="2800" dirty="0">
                <a:solidFill>
                  <a:srgbClr val="FF0000"/>
                </a:solidFill>
                <a:latin typeface="隶书" panose="02010509060101010101" pitchFamily="49" charset="-122"/>
                <a:ea typeface="隶书" panose="02010509060101010101" pitchFamily="49" charset="-122"/>
              </a:rPr>
              <a:t>阴</a:t>
            </a:r>
            <a:r>
              <a:rPr sz="2800" dirty="0">
                <a:solidFill>
                  <a:srgbClr val="7030A0"/>
                </a:solidFill>
                <a:latin typeface="隶书" panose="02010509060101010101" pitchFamily="49" charset="-122"/>
                <a:ea typeface="隶书" panose="02010509060101010101" pitchFamily="49" charset="-122"/>
              </a:rPr>
              <a:t>。</a:t>
            </a:r>
            <a:endParaRPr sz="28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62660" y="2026920"/>
            <a:ext cx="10097135" cy="3415030"/>
          </a:xfrm>
          <a:prstGeom prst="rect">
            <a:avLst/>
          </a:prstGeom>
          <a:noFill/>
        </p:spPr>
        <p:txBody>
          <a:bodyPr wrap="square" rtlCol="0">
            <a:spAutoFit/>
          </a:bodyPr>
          <a:lstStyle/>
          <a:p>
            <a:r>
              <a:rPr sz="2400" dirty="0">
                <a:solidFill>
                  <a:srgbClr val="7030A0"/>
                </a:solidFill>
                <a:latin typeface="隶书" panose="02010509060101010101" pitchFamily="49" charset="-122"/>
                <a:ea typeface="隶书" panose="02010509060101010101" pitchFamily="49" charset="-122"/>
              </a:rPr>
              <a:t>回归到人体，有人说</a:t>
            </a:r>
            <a:r>
              <a:rPr sz="2400" dirty="0">
                <a:solidFill>
                  <a:srgbClr val="FF0000"/>
                </a:solidFill>
                <a:latin typeface="隶书" panose="02010509060101010101" pitchFamily="49" charset="-122"/>
                <a:ea typeface="隶书" panose="02010509060101010101" pitchFamily="49" charset="-122"/>
              </a:rPr>
              <a:t>体温升高</a:t>
            </a:r>
            <a:r>
              <a:rPr sz="2400" dirty="0">
                <a:solidFill>
                  <a:srgbClr val="7030A0"/>
                </a:solidFill>
                <a:latin typeface="隶书" panose="02010509060101010101" pitchFamily="49" charset="-122"/>
                <a:ea typeface="隶书" panose="02010509060101010101" pitchFamily="49" charset="-122"/>
              </a:rPr>
              <a:t>（热）、证属</a:t>
            </a:r>
            <a:r>
              <a:rPr sz="2400" dirty="0">
                <a:solidFill>
                  <a:srgbClr val="FF0000"/>
                </a:solidFill>
                <a:latin typeface="隶书" panose="02010509060101010101" pitchFamily="49" charset="-122"/>
                <a:ea typeface="隶书" panose="02010509060101010101" pitchFamily="49" charset="-122"/>
              </a:rPr>
              <a:t>阳</a:t>
            </a:r>
            <a:r>
              <a:rPr sz="2400" dirty="0">
                <a:solidFill>
                  <a:srgbClr val="7030A0"/>
                </a:solidFill>
                <a:latin typeface="隶书" panose="02010509060101010101" pitchFamily="49" charset="-122"/>
                <a:ea typeface="隶书" panose="02010509060101010101" pitchFamily="49" charset="-122"/>
              </a:rPr>
              <a:t>，</a:t>
            </a:r>
            <a:r>
              <a:rPr sz="2400" dirty="0">
                <a:solidFill>
                  <a:srgbClr val="FF0000"/>
                </a:solidFill>
                <a:latin typeface="隶书" panose="02010509060101010101" pitchFamily="49" charset="-122"/>
                <a:ea typeface="隶书" panose="02010509060101010101" pitchFamily="49" charset="-122"/>
              </a:rPr>
              <a:t>体温降低</a:t>
            </a:r>
            <a:r>
              <a:rPr sz="2400" dirty="0">
                <a:solidFill>
                  <a:srgbClr val="7030A0"/>
                </a:solidFill>
                <a:latin typeface="隶书" panose="02010509060101010101" pitchFamily="49" charset="-122"/>
                <a:ea typeface="隶书" panose="02010509060101010101" pitchFamily="49" charset="-122"/>
              </a:rPr>
              <a:t>（寒）、属</a:t>
            </a:r>
            <a:r>
              <a:rPr sz="2400" dirty="0">
                <a:solidFill>
                  <a:srgbClr val="FF0000"/>
                </a:solidFill>
                <a:latin typeface="隶书" panose="02010509060101010101" pitchFamily="49" charset="-122"/>
                <a:ea typeface="隶书" panose="02010509060101010101" pitchFamily="49" charset="-122"/>
              </a:rPr>
              <a:t>阴</a:t>
            </a:r>
            <a:r>
              <a:rPr sz="2400" dirty="0">
                <a:solidFill>
                  <a:srgbClr val="7030A0"/>
                </a:solidFill>
                <a:latin typeface="隶书" panose="02010509060101010101" pitchFamily="49" charset="-122"/>
                <a:ea typeface="隶书" panose="02010509060101010101" pitchFamily="49" charset="-122"/>
              </a:rPr>
              <a:t>，我们说无论人体主动升高体温也好，降低体温也好都属</a:t>
            </a:r>
            <a:r>
              <a:rPr sz="2400" dirty="0">
                <a:solidFill>
                  <a:srgbClr val="FF0000"/>
                </a:solidFill>
                <a:latin typeface="隶书" panose="02010509060101010101" pitchFamily="49" charset="-122"/>
                <a:ea typeface="隶书" panose="02010509060101010101" pitchFamily="49" charset="-122"/>
              </a:rPr>
              <a:t>阳</a:t>
            </a:r>
            <a:r>
              <a:rPr sz="2400" dirty="0">
                <a:solidFill>
                  <a:srgbClr val="7030A0"/>
                </a:solidFill>
                <a:latin typeface="隶书" panose="02010509060101010101" pitchFamily="49" charset="-122"/>
                <a:ea typeface="隶书" panose="02010509060101010101" pitchFamily="49" charset="-122"/>
              </a:rPr>
              <a:t>，因为这是人体</a:t>
            </a:r>
            <a:r>
              <a:rPr sz="2400" dirty="0">
                <a:solidFill>
                  <a:srgbClr val="FF0000"/>
                </a:solidFill>
                <a:latin typeface="隶书" panose="02010509060101010101" pitchFamily="49" charset="-122"/>
                <a:ea typeface="隶书" panose="02010509060101010101" pitchFamily="49" charset="-122"/>
              </a:rPr>
              <a:t>主动</a:t>
            </a:r>
            <a:r>
              <a:rPr sz="2400" dirty="0">
                <a:solidFill>
                  <a:srgbClr val="7030A0"/>
                </a:solidFill>
                <a:latin typeface="隶书" panose="02010509060101010101" pitchFamily="49" charset="-122"/>
                <a:ea typeface="隶书" panose="02010509060101010101" pitchFamily="49" charset="-122"/>
              </a:rPr>
              <a:t>去选择去调节的，体温升高大家认为是人体改变了微生物的生存环境是正邪斗争的一种形式，那么体温降低何尝不也是改变了某些微生物的生存环境？不也是正邪斗争的一种形式？请大家注意</a:t>
            </a:r>
            <a:r>
              <a:rPr sz="2400" dirty="0">
                <a:solidFill>
                  <a:srgbClr val="FF0000"/>
                </a:solidFill>
                <a:latin typeface="隶书" panose="02010509060101010101" pitchFamily="49" charset="-122"/>
                <a:ea typeface="隶书" panose="02010509060101010101" pitchFamily="49" charset="-122"/>
              </a:rPr>
              <a:t>主动</a:t>
            </a:r>
            <a:r>
              <a:rPr sz="2400" dirty="0">
                <a:solidFill>
                  <a:srgbClr val="7030A0"/>
                </a:solidFill>
                <a:latin typeface="隶书" panose="02010509060101010101" pitchFamily="49" charset="-122"/>
                <a:ea typeface="隶书" panose="02010509060101010101" pitchFamily="49" charset="-122"/>
              </a:rPr>
              <a:t>两个字非常重要。以人体自行排出肠道蛔虫的例子：人体主动调节降低肠道温度，蛔虫待着不舒服，寻找温度高的胃这个环境，由于胃酸的缘故，蛔虫在胃里折腾，最终被呕吐出体外，大家可以思考。疟疾发作时，一会儿热一会冷，我们不能说热的时候在斗争，</a:t>
            </a:r>
            <a:r>
              <a:rPr sz="2400" dirty="0">
                <a:solidFill>
                  <a:srgbClr val="FF0000"/>
                </a:solidFill>
                <a:latin typeface="隶书" panose="02010509060101010101" pitchFamily="49" charset="-122"/>
                <a:ea typeface="隶书" panose="02010509060101010101" pitchFamily="49" charset="-122"/>
              </a:rPr>
              <a:t>冷</a:t>
            </a:r>
            <a:r>
              <a:rPr sz="2400" dirty="0">
                <a:solidFill>
                  <a:srgbClr val="7030A0"/>
                </a:solidFill>
                <a:latin typeface="隶书" panose="02010509060101010101" pitchFamily="49" charset="-122"/>
                <a:ea typeface="隶书" panose="02010509060101010101" pitchFamily="49" charset="-122"/>
              </a:rPr>
              <a:t>的时候不在</a:t>
            </a:r>
            <a:r>
              <a:rPr sz="2400" dirty="0">
                <a:solidFill>
                  <a:srgbClr val="FF0000"/>
                </a:solidFill>
                <a:latin typeface="隶书" panose="02010509060101010101" pitchFamily="49" charset="-122"/>
                <a:ea typeface="隶书" panose="02010509060101010101" pitchFamily="49" charset="-122"/>
              </a:rPr>
              <a:t>斗争</a:t>
            </a:r>
            <a:r>
              <a:rPr sz="2400" dirty="0">
                <a:solidFill>
                  <a:srgbClr val="7030A0"/>
                </a:solidFill>
                <a:latin typeface="隶书" panose="02010509060101010101" pitchFamily="49" charset="-122"/>
                <a:ea typeface="隶书" panose="02010509060101010101" pitchFamily="49" charset="-122"/>
              </a:rPr>
              <a:t>，对吧？</a:t>
            </a:r>
            <a:endParaRPr sz="24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84250" y="2049145"/>
            <a:ext cx="10097135" cy="3538220"/>
          </a:xfrm>
          <a:prstGeom prst="rect">
            <a:avLst/>
          </a:prstGeom>
          <a:noFill/>
        </p:spPr>
        <p:txBody>
          <a:bodyPr wrap="square" rtlCol="0">
            <a:spAutoFit/>
          </a:bodyPr>
          <a:lstStyle/>
          <a:p>
            <a:r>
              <a:rPr sz="2800" dirty="0">
                <a:solidFill>
                  <a:srgbClr val="7030A0"/>
                </a:solidFill>
                <a:latin typeface="隶书" panose="02010509060101010101" pitchFamily="49" charset="-122"/>
                <a:ea typeface="隶书" panose="02010509060101010101" pitchFamily="49" charset="-122"/>
              </a:rPr>
              <a:t>同样虚与实也是此种道理。就象毛主席领导的八路军一样，有的斗争形式是</a:t>
            </a:r>
            <a:r>
              <a:rPr sz="2800" dirty="0">
                <a:solidFill>
                  <a:srgbClr val="FF0000"/>
                </a:solidFill>
                <a:latin typeface="隶书" panose="02010509060101010101" pitchFamily="49" charset="-122"/>
                <a:ea typeface="隶书" panose="02010509060101010101" pitchFamily="49" charset="-122"/>
              </a:rPr>
              <a:t>平型关大捷</a:t>
            </a:r>
            <a:r>
              <a:rPr sz="2800" dirty="0">
                <a:solidFill>
                  <a:srgbClr val="7030A0"/>
                </a:solidFill>
                <a:latin typeface="隶书" panose="02010509060101010101" pitchFamily="49" charset="-122"/>
                <a:ea typeface="隶书" panose="02010509060101010101" pitchFamily="49" charset="-122"/>
              </a:rPr>
              <a:t>，有的斗争形式是坚壁清野、避其锋芒、保存实力。“有一种失败</a:t>
            </a:r>
            <a:r>
              <a:rPr lang="zh-CN" sz="2800" dirty="0">
                <a:solidFill>
                  <a:srgbClr val="7030A0"/>
                </a:solidFill>
                <a:latin typeface="隶书" panose="02010509060101010101" pitchFamily="49" charset="-122"/>
                <a:ea typeface="隶书" panose="02010509060101010101" pitchFamily="49" charset="-122"/>
              </a:rPr>
              <a:t>叫</a:t>
            </a:r>
            <a:r>
              <a:rPr sz="2800" dirty="0">
                <a:solidFill>
                  <a:srgbClr val="FF0000"/>
                </a:solidFill>
                <a:latin typeface="隶书" panose="02010509060101010101" pitchFamily="49" charset="-122"/>
                <a:ea typeface="隶书" panose="02010509060101010101" pitchFamily="49" charset="-122"/>
              </a:rPr>
              <a:t>占领</a:t>
            </a:r>
            <a:r>
              <a:rPr sz="2800" dirty="0">
                <a:solidFill>
                  <a:srgbClr val="7030A0"/>
                </a:solidFill>
                <a:latin typeface="隶书" panose="02010509060101010101" pitchFamily="49" charset="-122"/>
                <a:ea typeface="隶书" panose="02010509060101010101" pitchFamily="49" charset="-122"/>
              </a:rPr>
              <a:t>，有一种胜利</a:t>
            </a:r>
            <a:r>
              <a:rPr lang="zh-CN" sz="2800" dirty="0">
                <a:solidFill>
                  <a:srgbClr val="7030A0"/>
                </a:solidFill>
                <a:latin typeface="隶书" panose="02010509060101010101" pitchFamily="49" charset="-122"/>
                <a:ea typeface="隶书" panose="02010509060101010101" pitchFamily="49" charset="-122"/>
              </a:rPr>
              <a:t>叫</a:t>
            </a:r>
            <a:r>
              <a:rPr sz="2800" dirty="0">
                <a:solidFill>
                  <a:srgbClr val="FF0000"/>
                </a:solidFill>
                <a:latin typeface="隶书" panose="02010509060101010101" pitchFamily="49" charset="-122"/>
                <a:ea typeface="隶书" panose="02010509060101010101" pitchFamily="49" charset="-122"/>
              </a:rPr>
              <a:t>撤退</a:t>
            </a:r>
            <a:r>
              <a:rPr sz="2800" dirty="0">
                <a:solidFill>
                  <a:srgbClr val="7030A0"/>
                </a:solidFill>
                <a:latin typeface="隶书" panose="02010509060101010101" pitchFamily="49" charset="-122"/>
                <a:ea typeface="隶书" panose="02010509060101010101" pitchFamily="49" charset="-122"/>
              </a:rPr>
              <a:t>”！同样人体的</a:t>
            </a:r>
            <a:r>
              <a:rPr sz="2800" dirty="0">
                <a:solidFill>
                  <a:srgbClr val="FF0000"/>
                </a:solidFill>
                <a:latin typeface="隶书" panose="02010509060101010101" pitchFamily="49" charset="-122"/>
                <a:ea typeface="隶书" panose="02010509060101010101" pitchFamily="49" charset="-122"/>
              </a:rPr>
              <a:t>主动斗争形式</a:t>
            </a:r>
            <a:r>
              <a:rPr sz="2800" dirty="0">
                <a:solidFill>
                  <a:srgbClr val="7030A0"/>
                </a:solidFill>
                <a:latin typeface="隶书" panose="02010509060101010101" pitchFamily="49" charset="-122"/>
                <a:ea typeface="隶书" panose="02010509060101010101" pitchFamily="49" charset="-122"/>
              </a:rPr>
              <a:t>也是如此：有寒有热、有虚有实，这都是阳，</a:t>
            </a:r>
            <a:r>
              <a:rPr sz="2800" dirty="0">
                <a:solidFill>
                  <a:srgbClr val="FF0000"/>
                </a:solidFill>
                <a:latin typeface="隶书" panose="02010509060101010101" pitchFamily="49" charset="-122"/>
                <a:ea typeface="隶书" panose="02010509060101010101" pitchFamily="49" charset="-122"/>
              </a:rPr>
              <a:t>阴</a:t>
            </a:r>
            <a:r>
              <a:rPr sz="2800" dirty="0">
                <a:solidFill>
                  <a:srgbClr val="7030A0"/>
                </a:solidFill>
                <a:latin typeface="隶书" panose="02010509060101010101" pitchFamily="49" charset="-122"/>
                <a:ea typeface="隶书" panose="02010509060101010101" pitchFamily="49" charset="-122"/>
              </a:rPr>
              <a:t>是放弃抵抗、投降甚至是死亡。所以毛主席如果学经方绝对是万中无一的高手！阳性的里虚寒的下利是便溏，陷入阴性后是下利清谷不止，这是有质的区别的！所以，需要用附子的才是阴，不需要的是阳。</a:t>
            </a:r>
            <a:endParaRPr sz="28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14195" y="1925955"/>
            <a:ext cx="7524750" cy="3415030"/>
          </a:xfrm>
          <a:prstGeom prst="rect">
            <a:avLst/>
          </a:prstGeom>
          <a:noFill/>
        </p:spPr>
        <p:txBody>
          <a:bodyPr wrap="square" rtlCol="0">
            <a:spAutoFit/>
          </a:bodyPr>
          <a:lstStyle/>
          <a:p>
            <a:r>
              <a:rPr sz="3600" dirty="0">
                <a:solidFill>
                  <a:srgbClr val="7030A0"/>
                </a:solidFill>
                <a:latin typeface="隶书" panose="02010509060101010101" pitchFamily="49" charset="-122"/>
                <a:ea typeface="隶书" panose="02010509060101010101" pitchFamily="49" charset="-122"/>
              </a:rPr>
              <a:t>阴性半证常见方证：</a:t>
            </a:r>
            <a:endParaRPr sz="3600" dirty="0">
              <a:solidFill>
                <a:srgbClr val="7030A0"/>
              </a:solidFill>
              <a:latin typeface="隶书" panose="02010509060101010101" pitchFamily="49" charset="-122"/>
              <a:ea typeface="隶书" panose="02010509060101010101" pitchFamily="49" charset="-122"/>
            </a:endParaRPr>
          </a:p>
          <a:p>
            <a:r>
              <a:rPr sz="3600" dirty="0">
                <a:solidFill>
                  <a:srgbClr val="FF0000"/>
                </a:solidFill>
                <a:latin typeface="隶书" panose="02010509060101010101" pitchFamily="49" charset="-122"/>
                <a:ea typeface="隶书" panose="02010509060101010101" pitchFamily="49" charset="-122"/>
              </a:rPr>
              <a:t>附子泻心汤</a:t>
            </a:r>
            <a:endParaRPr sz="3600" dirty="0">
              <a:solidFill>
                <a:srgbClr val="FF0000"/>
              </a:solidFill>
              <a:latin typeface="隶书" panose="02010509060101010101" pitchFamily="49" charset="-122"/>
              <a:ea typeface="隶书" panose="02010509060101010101" pitchFamily="49" charset="-122"/>
            </a:endParaRPr>
          </a:p>
          <a:p>
            <a:r>
              <a:rPr sz="3600" dirty="0">
                <a:solidFill>
                  <a:srgbClr val="7030A0"/>
                </a:solidFill>
                <a:latin typeface="隶书" panose="02010509060101010101" pitchFamily="49" charset="-122"/>
                <a:ea typeface="隶书" panose="02010509060101010101" pitchFamily="49" charset="-122"/>
              </a:rPr>
              <a:t>乌梅丸</a:t>
            </a:r>
            <a:endParaRPr sz="3600" dirty="0">
              <a:solidFill>
                <a:srgbClr val="7030A0"/>
              </a:solidFill>
              <a:latin typeface="隶书" panose="02010509060101010101" pitchFamily="49" charset="-122"/>
              <a:ea typeface="隶书" panose="02010509060101010101" pitchFamily="49" charset="-122"/>
            </a:endParaRPr>
          </a:p>
          <a:p>
            <a:r>
              <a:rPr sz="3600" dirty="0">
                <a:solidFill>
                  <a:srgbClr val="FF0000"/>
                </a:solidFill>
                <a:latin typeface="隶书" panose="02010509060101010101" pitchFamily="49" charset="-122"/>
                <a:ea typeface="隶书" panose="02010509060101010101" pitchFamily="49" charset="-122"/>
              </a:rPr>
              <a:t>黄土汤</a:t>
            </a:r>
            <a:endParaRPr sz="3600" dirty="0">
              <a:solidFill>
                <a:srgbClr val="FF0000"/>
              </a:solidFill>
              <a:latin typeface="隶书" panose="02010509060101010101" pitchFamily="49" charset="-122"/>
              <a:ea typeface="隶书" panose="02010509060101010101" pitchFamily="49" charset="-122"/>
            </a:endParaRPr>
          </a:p>
          <a:p>
            <a:r>
              <a:rPr sz="3600" dirty="0">
                <a:solidFill>
                  <a:srgbClr val="7030A0"/>
                </a:solidFill>
                <a:latin typeface="隶书" panose="02010509060101010101" pitchFamily="49" charset="-122"/>
                <a:ea typeface="隶书" panose="02010509060101010101" pitchFamily="49" charset="-122"/>
              </a:rPr>
              <a:t>肾气散</a:t>
            </a:r>
            <a:endParaRPr sz="3600" dirty="0">
              <a:solidFill>
                <a:srgbClr val="7030A0"/>
              </a:solidFill>
              <a:latin typeface="隶书" panose="02010509060101010101" pitchFamily="49" charset="-122"/>
              <a:ea typeface="隶书" panose="02010509060101010101" pitchFamily="49" charset="-122"/>
            </a:endParaRPr>
          </a:p>
          <a:p>
            <a:endParaRPr sz="3600" dirty="0">
              <a:solidFill>
                <a:srgbClr val="7030A0"/>
              </a:solidFill>
              <a:latin typeface="隶书" panose="02010509060101010101" pitchFamily="49" charset="-122"/>
              <a:ea typeface="隶书" panose="020105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388110" y="1031240"/>
            <a:ext cx="8987790" cy="5077460"/>
          </a:xfrm>
          <a:prstGeom prst="rect">
            <a:avLst/>
          </a:prstGeom>
          <a:noFill/>
          <a:ln w="9525">
            <a:noFill/>
          </a:ln>
        </p:spPr>
        <p:txBody>
          <a:bodyPr wrap="square">
            <a:spAutoFit/>
          </a:bodyPr>
          <a:p>
            <a:pPr indent="408305"/>
            <a:r>
              <a:rPr lang="zh-CN" sz="2800" b="1">
                <a:solidFill>
                  <a:srgbClr val="0000FF"/>
                </a:solidFill>
                <a:ea typeface="宋体" panose="02010600030101010101" pitchFamily="2" charset="-122"/>
              </a:rPr>
              <a:t>附子泻心汤</a:t>
            </a:r>
            <a:r>
              <a:rPr lang="zh-CN" sz="2800" b="1">
                <a:ea typeface="宋体" panose="02010600030101010101" pitchFamily="2" charset="-122"/>
              </a:rPr>
              <a:t>：心下痞、按之濡、其脉浮者、</a:t>
            </a:r>
            <a:r>
              <a:rPr lang="zh-CN" b="0">
                <a:ea typeface="宋体" panose="02010600030101010101" pitchFamily="2" charset="-122"/>
              </a:rPr>
              <a:t>关上</a:t>
            </a:r>
            <a:r>
              <a:rPr lang="en-US" b="0">
                <a:latin typeface="楷体_GB2312" panose="02010609030101010101" charset="-122"/>
                <a:ea typeface="宋体" panose="02010600030101010101" pitchFamily="2" charset="-122"/>
              </a:rPr>
              <a:t>·</a:t>
            </a:r>
            <a:r>
              <a:rPr lang="zh-CN" sz="2800" b="1">
                <a:ea typeface="宋体" panose="02010600030101010101" pitchFamily="2" charset="-122"/>
              </a:rPr>
              <a:t>大黄黄连泻心汤主之、</a:t>
            </a:r>
            <a:r>
              <a:rPr lang="zh-CN" b="0">
                <a:ea typeface="宋体" panose="02010600030101010101" pitchFamily="2" charset="-122"/>
              </a:rPr>
              <a:t>（154）</a:t>
            </a:r>
            <a:r>
              <a:rPr lang="zh-CN" sz="2800" b="1">
                <a:ea typeface="宋体" panose="02010600030101010101" pitchFamily="2" charset="-122"/>
              </a:rPr>
              <a:t>心下痞、而复</a:t>
            </a:r>
            <a:r>
              <a:rPr lang="zh-CN" sz="2800" b="1">
                <a:solidFill>
                  <a:srgbClr val="0000FF"/>
                </a:solidFill>
                <a:ea typeface="宋体" panose="02010600030101010101" pitchFamily="2" charset="-122"/>
              </a:rPr>
              <a:t>恶寒</a:t>
            </a:r>
            <a:r>
              <a:rPr lang="zh-CN" sz="2800" b="1">
                <a:ea typeface="宋体" panose="02010600030101010101" pitchFamily="2" charset="-122"/>
              </a:rPr>
              <a:t>、</a:t>
            </a:r>
            <a:r>
              <a:rPr lang="zh-CN" sz="2800" b="1">
                <a:solidFill>
                  <a:srgbClr val="0000FF"/>
                </a:solidFill>
                <a:ea typeface="宋体" panose="02010600030101010101" pitchFamily="2" charset="-122"/>
              </a:rPr>
              <a:t>汗出</a:t>
            </a:r>
            <a:r>
              <a:rPr lang="zh-CN" sz="2800" b="1">
                <a:ea typeface="宋体" panose="02010600030101010101" pitchFamily="2" charset="-122"/>
              </a:rPr>
              <a:t>者、附子泻心汤主之、</a:t>
            </a:r>
            <a:r>
              <a:rPr lang="zh-CN" b="0">
                <a:ea typeface="宋体" panose="02010600030101010101" pitchFamily="2" charset="-122"/>
              </a:rPr>
              <a:t>（155）</a:t>
            </a:r>
            <a:r>
              <a:rPr lang="zh-CN" sz="2400" b="0">
                <a:solidFill>
                  <a:srgbClr val="0000FF"/>
                </a:solidFill>
                <a:latin typeface="Calibri" panose="020F0502020204030204" charset="0"/>
                <a:ea typeface="宋体" panose="02010600030101010101" pitchFamily="2" charset="-122"/>
              </a:rPr>
              <a:t>胡老</a:t>
            </a:r>
            <a:r>
              <a:rPr lang="zh-CN" sz="2400" b="0">
                <a:latin typeface="Calibri" panose="020F0502020204030204" charset="0"/>
                <a:ea typeface="宋体" panose="02010600030101010101" pitchFamily="2" charset="-122"/>
              </a:rPr>
              <a:t>：</a:t>
            </a:r>
            <a:r>
              <a:rPr lang="zh-CN" sz="2400" b="1">
                <a:solidFill>
                  <a:srgbClr val="00B050"/>
                </a:solidFill>
                <a:ea typeface="宋体" panose="02010600030101010101" pitchFamily="2" charset="-122"/>
              </a:rPr>
              <a:t>这里没有表证，既心下痞，只恶寒而不是发热，而再汗出，这是虚衰的样子，所以用原来泻心汤解痞，加附子扶正，有人说附子是回阳，治阳虚，这也不免片面，</a:t>
            </a:r>
            <a:r>
              <a:rPr lang="zh-CN" sz="2400" b="1">
                <a:solidFill>
                  <a:srgbClr val="FF0000"/>
                </a:solidFill>
                <a:ea typeface="宋体" panose="02010600030101010101" pitchFamily="2" charset="-122"/>
              </a:rPr>
              <a:t>附子能亢进机能的药</a:t>
            </a:r>
            <a:r>
              <a:rPr lang="zh-CN" sz="2400" b="1">
                <a:solidFill>
                  <a:srgbClr val="00B050"/>
                </a:solidFill>
                <a:ea typeface="宋体" panose="02010600030101010101" pitchFamily="2" charset="-122"/>
              </a:rPr>
              <a:t>，哪个机能沉衰都好用，所以小便失禁可用，心衰等可用，后面通脉四逆汤就看出来了，那是心衰厉害重用附子，故此药能振奋机能，单独说能回阳（机能沉衰都见于阴证）是不全面的。这里虽有心下痞，但机能沉衰，故外面</a:t>
            </a:r>
            <a:r>
              <a:rPr lang="zh-CN" sz="2400" b="1">
                <a:solidFill>
                  <a:srgbClr val="FF0000"/>
                </a:solidFill>
                <a:ea typeface="宋体" panose="02010600030101010101" pitchFamily="2" charset="-122"/>
              </a:rPr>
              <a:t>一味恶寒，同时汗出不已</a:t>
            </a:r>
            <a:r>
              <a:rPr lang="zh-CN" sz="2400" b="1">
                <a:solidFill>
                  <a:srgbClr val="00B050"/>
                </a:solidFill>
                <a:ea typeface="宋体" panose="02010600030101010101" pitchFamily="2" charset="-122"/>
              </a:rPr>
              <a:t>，汗出用附子是因</a:t>
            </a:r>
            <a:r>
              <a:rPr lang="zh-CN" sz="2400" b="1">
                <a:solidFill>
                  <a:srgbClr val="FF0000"/>
                </a:solidFill>
                <a:ea typeface="宋体" panose="02010600030101010101" pitchFamily="2" charset="-122"/>
              </a:rPr>
              <a:t>皮肤失其收摄，即脱汗</a:t>
            </a:r>
            <a:r>
              <a:rPr lang="zh-CN" sz="2400" b="1">
                <a:solidFill>
                  <a:srgbClr val="00B050"/>
                </a:solidFill>
                <a:ea typeface="宋体" panose="02010600030101010101" pitchFamily="2" charset="-122"/>
              </a:rPr>
              <a:t>，虚的特别厉害，故在泻心汤加附子，</a:t>
            </a:r>
            <a:r>
              <a:rPr lang="zh-CN" sz="2400" b="1">
                <a:solidFill>
                  <a:srgbClr val="FF0000"/>
                </a:solidFill>
                <a:ea typeface="宋体" panose="02010600030101010101" pitchFamily="2" charset="-122"/>
              </a:rPr>
              <a:t>恶寒是正虚</a:t>
            </a:r>
            <a:r>
              <a:rPr lang="zh-CN" sz="2400" b="1">
                <a:solidFill>
                  <a:srgbClr val="00B050"/>
                </a:solidFill>
                <a:ea typeface="宋体" panose="02010600030101010101" pitchFamily="2" charset="-122"/>
              </a:rPr>
              <a:t>，正虚皮肤失去收摄而汗出，附子可振奋这些机能。</a:t>
            </a:r>
            <a:endParaRPr lang="zh-CN" altLang="en-US" sz="2400" b="1">
              <a:solidFill>
                <a:srgbClr val="00B050"/>
              </a:solidFill>
              <a:ea typeface="宋体" panose="02010600030101010101"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1374775" y="1981200"/>
            <a:ext cx="9615805" cy="3476625"/>
          </a:xfrm>
          <a:prstGeom prst="rect">
            <a:avLst/>
          </a:prstGeom>
          <a:noFill/>
          <a:ln w="9525">
            <a:noFill/>
          </a:ln>
        </p:spPr>
        <p:txBody>
          <a:bodyPr wrap="square">
            <a:spAutoFit/>
          </a:bodyPr>
          <a:p>
            <a:pPr indent="355600"/>
            <a:r>
              <a:rPr lang="zh-CN" sz="2000" b="0">
                <a:solidFill>
                  <a:srgbClr val="0000FF"/>
                </a:solidFill>
                <a:latin typeface="Calibri" panose="020F0502020204030204" charset="0"/>
                <a:ea typeface="宋体" panose="02010600030101010101" pitchFamily="2" charset="-122"/>
              </a:rPr>
              <a:t>李老师</a:t>
            </a:r>
            <a:r>
              <a:rPr lang="zh-CN" sz="2000" b="0">
                <a:latin typeface="Calibri" panose="020F0502020204030204" charset="0"/>
                <a:ea typeface="宋体" panose="02010600030101010101" pitchFamily="2" charset="-122"/>
              </a:rPr>
              <a:t>：</a:t>
            </a:r>
            <a:r>
              <a:rPr lang="zh-CN" sz="2000" b="1">
                <a:solidFill>
                  <a:srgbClr val="00B050"/>
                </a:solidFill>
                <a:ea typeface="宋体" panose="02010600030101010101" pitchFamily="2" charset="-122"/>
              </a:rPr>
              <a:t>“而复恶寒，汗出者”，那么这儿论述的是一种在大黄黄连泻心汤证的基础上，人体因为什么？因为或者是人体素虚，他本来体质就比较虚；或者是因为误治太过，因为上面已经是一连串的误治了；由于这些原因，使人体陷于机能沉衰的这么一种阴性证所表现出来的这些症状反应。你看“恶寒”就是</a:t>
            </a:r>
            <a:r>
              <a:rPr lang="zh-CN" sz="2000" b="1">
                <a:solidFill>
                  <a:srgbClr val="FF0000"/>
                </a:solidFill>
                <a:ea typeface="宋体" panose="02010600030101010101" pitchFamily="2" charset="-122"/>
              </a:rPr>
              <a:t>机能沉衰影响到循环系统</a:t>
            </a:r>
            <a:r>
              <a:rPr lang="zh-CN" sz="2000" b="1">
                <a:solidFill>
                  <a:srgbClr val="00B050"/>
                </a:solidFill>
                <a:ea typeface="宋体" panose="02010600030101010101" pitchFamily="2" charset="-122"/>
              </a:rPr>
              <a:t>了，造成循环机能低下，造成营养不能达到“四末”，人的体表部分有点“失养”。然后呢患者主观上感觉冷，它跟那个表证提高了体温之后，想形成一种抵御外界致病因素的环境的那种机制不同。“汗出”呢，也是因为机能沉衰之后，俗话说就是“出虚汗”，实际上这是</a:t>
            </a:r>
            <a:r>
              <a:rPr lang="zh-CN" sz="2000" b="1">
                <a:solidFill>
                  <a:srgbClr val="FF0000"/>
                </a:solidFill>
                <a:ea typeface="宋体" panose="02010600030101010101" pitchFamily="2" charset="-122"/>
              </a:rPr>
              <a:t>人体对体表汗腺的控制能力</a:t>
            </a:r>
            <a:r>
              <a:rPr lang="zh-CN" sz="2000" b="1">
                <a:solidFill>
                  <a:srgbClr val="00B050"/>
                </a:solidFill>
                <a:ea typeface="宋体" panose="02010600030101010101" pitchFamily="2" charset="-122"/>
              </a:rPr>
              <a:t>不足了，汗液失控。这个阴证呢，同样的道理，也不是只局限于“恶寒汗出”，你凡是符合这个病理特征的这种症状反应，都可以包括在这个范围之中。比如说，这人</a:t>
            </a:r>
            <a:r>
              <a:rPr lang="zh-CN" sz="2000" b="1">
                <a:solidFill>
                  <a:srgbClr val="FF0000"/>
                </a:solidFill>
                <a:ea typeface="宋体" panose="02010600030101010101" pitchFamily="2" charset="-122"/>
              </a:rPr>
              <a:t>精神不佳</a:t>
            </a:r>
            <a:r>
              <a:rPr lang="zh-CN" sz="2000" b="1">
                <a:solidFill>
                  <a:srgbClr val="00B050"/>
                </a:solidFill>
                <a:ea typeface="宋体" panose="02010600030101010101" pitchFamily="2" charset="-122"/>
              </a:rPr>
              <a:t>，</a:t>
            </a:r>
            <a:r>
              <a:rPr lang="zh-CN" sz="2000" b="1">
                <a:solidFill>
                  <a:srgbClr val="FF0000"/>
                </a:solidFill>
                <a:ea typeface="宋体" panose="02010600030101010101" pitchFamily="2" charset="-122"/>
              </a:rPr>
              <a:t>但欲寐</a:t>
            </a:r>
            <a:r>
              <a:rPr lang="zh-CN" sz="2000" b="1">
                <a:solidFill>
                  <a:srgbClr val="00B050"/>
                </a:solidFill>
                <a:ea typeface="宋体" panose="02010600030101010101" pitchFamily="2" charset="-122"/>
              </a:rPr>
              <a:t>，可不可以？完全可以的。但是他</a:t>
            </a:r>
            <a:r>
              <a:rPr lang="zh-CN" sz="2000" b="1">
                <a:solidFill>
                  <a:srgbClr val="FF0000"/>
                </a:solidFill>
                <a:ea typeface="宋体" panose="02010600030101010101" pitchFamily="2" charset="-122"/>
              </a:rPr>
              <a:t>脉又细又沉又弱</a:t>
            </a:r>
            <a:r>
              <a:rPr lang="zh-CN" sz="2000" b="1">
                <a:solidFill>
                  <a:srgbClr val="00B050"/>
                </a:solidFill>
                <a:ea typeface="宋体" panose="02010600030101010101" pitchFamily="2" charset="-122"/>
              </a:rPr>
              <a:t>，可不可以？也可以的啊。</a:t>
            </a:r>
            <a:endParaRPr lang="zh-CN" altLang="en-US" sz="2000" b="1">
              <a:solidFill>
                <a:srgbClr val="00B050"/>
              </a:solidFill>
              <a:ea typeface="宋体" panose="02010600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738505" y="1612265"/>
            <a:ext cx="10714990" cy="1568450"/>
          </a:xfrm>
          <a:prstGeom prst="rect">
            <a:avLst/>
          </a:prstGeom>
          <a:noFill/>
          <a:ln w="9525">
            <a:noFill/>
          </a:ln>
        </p:spPr>
        <p:txBody>
          <a:bodyPr wrap="square">
            <a:spAutoFit/>
          </a:bodyPr>
          <a:p>
            <a:pPr indent="356870"/>
            <a:r>
              <a:rPr lang="zh-CN" sz="2400" b="1">
                <a:solidFill>
                  <a:srgbClr val="0000FF"/>
                </a:solidFill>
                <a:ea typeface="宋体" panose="02010600030101010101" pitchFamily="2" charset="-122"/>
                <a:sym typeface="+mn-ea"/>
              </a:rPr>
              <a:t>胡老</a:t>
            </a:r>
            <a:r>
              <a:rPr lang="zh-CN" sz="2400" b="1">
                <a:solidFill>
                  <a:srgbClr val="00B050"/>
                </a:solidFill>
                <a:ea typeface="宋体" panose="02010600030101010101" pitchFamily="2" charset="-122"/>
                <a:sym typeface="+mn-ea"/>
              </a:rPr>
              <a:t>：</a:t>
            </a:r>
            <a:endParaRPr lang="zh-CN" sz="2400" b="1">
              <a:solidFill>
                <a:srgbClr val="00B050"/>
              </a:solidFill>
              <a:ea typeface="宋体" panose="02010600030101010101" pitchFamily="2" charset="-122"/>
              <a:sym typeface="+mn-ea"/>
            </a:endParaRPr>
          </a:p>
          <a:p>
            <a:pPr indent="356870"/>
            <a:r>
              <a:rPr lang="zh-CN" sz="2400" b="1">
                <a:solidFill>
                  <a:srgbClr val="0000FF"/>
                </a:solidFill>
                <a:ea typeface="宋体" panose="02010600030101010101" pitchFamily="2" charset="-122"/>
              </a:rPr>
              <a:t>黄土汤</a:t>
            </a:r>
            <a:r>
              <a:rPr lang="zh-CN" sz="2400" b="1">
                <a:solidFill>
                  <a:srgbClr val="00B050"/>
                </a:solidFill>
                <a:ea typeface="宋体" panose="02010600030101010101" pitchFamily="2" charset="-122"/>
              </a:rPr>
              <a:t>：附子亢进血管机能，使之恢复收摄之功。</a:t>
            </a:r>
            <a:endParaRPr lang="zh-CN" sz="2400" b="1">
              <a:solidFill>
                <a:srgbClr val="00B050"/>
              </a:solidFill>
              <a:ea typeface="宋体" panose="02010600030101010101" pitchFamily="2" charset="-122"/>
            </a:endParaRPr>
          </a:p>
          <a:p>
            <a:pPr indent="356870"/>
            <a:endParaRPr lang="zh-CN" sz="2400" b="1">
              <a:solidFill>
                <a:srgbClr val="0000FF"/>
              </a:solidFill>
              <a:ea typeface="宋体" panose="02010600030101010101" pitchFamily="2" charset="-122"/>
            </a:endParaRPr>
          </a:p>
          <a:p>
            <a:pPr indent="356870"/>
            <a:r>
              <a:rPr lang="zh-CN" sz="2400" b="1">
                <a:solidFill>
                  <a:srgbClr val="0000FF"/>
                </a:solidFill>
                <a:ea typeface="宋体" panose="02010600030101010101" pitchFamily="2" charset="-122"/>
              </a:rPr>
              <a:t>肾气丸</a:t>
            </a:r>
            <a:r>
              <a:rPr lang="zh-CN" sz="2400" b="1">
                <a:solidFill>
                  <a:srgbClr val="00B050"/>
                </a:solidFill>
                <a:ea typeface="宋体" panose="02010600030101010101" pitchFamily="2" charset="-122"/>
              </a:rPr>
              <a:t>：小腹拘急，或者小腹不仁，小便不利：频数、以饮一斗，小便一斗</a:t>
            </a:r>
            <a:endParaRPr lang="zh-CN" altLang="en-US" sz="2400" b="1">
              <a:solidFill>
                <a:srgbClr val="00B050"/>
              </a:solidFill>
              <a:ea typeface="宋体" panose="02010600030101010101" pitchFamily="2" charset="-122"/>
            </a:endParaRPr>
          </a:p>
        </p:txBody>
      </p:sp>
      <p:sp>
        <p:nvSpPr>
          <p:cNvPr id="4" name="文本框 3"/>
          <p:cNvSpPr txBox="1"/>
          <p:nvPr/>
        </p:nvSpPr>
        <p:spPr>
          <a:xfrm>
            <a:off x="682625" y="3180715"/>
            <a:ext cx="10187305" cy="1938020"/>
          </a:xfrm>
          <a:prstGeom prst="rect">
            <a:avLst/>
          </a:prstGeom>
          <a:noFill/>
          <a:ln w="9525">
            <a:noFill/>
          </a:ln>
        </p:spPr>
        <p:txBody>
          <a:bodyPr wrap="square">
            <a:spAutoFit/>
          </a:bodyPr>
          <a:p>
            <a:pPr indent="356870"/>
            <a:r>
              <a:rPr lang="zh-CN" sz="2400" b="1">
                <a:solidFill>
                  <a:srgbClr val="0000FF"/>
                </a:solidFill>
                <a:ea typeface="宋体" panose="02010600030101010101" pitchFamily="2" charset="-122"/>
              </a:rPr>
              <a:t>《胡希恕经方用药心得十讲》</a:t>
            </a:r>
            <a:r>
              <a:rPr lang="zh-CN" sz="2400" b="1">
                <a:solidFill>
                  <a:srgbClr val="00B050"/>
                </a:solidFill>
                <a:ea typeface="宋体" panose="02010600030101010101" pitchFamily="2" charset="-122"/>
              </a:rPr>
              <a:t>：乌头旁生的块根（子根）。辛，温。</a:t>
            </a:r>
            <a:endParaRPr lang="zh-CN" sz="2400" b="1">
              <a:solidFill>
                <a:srgbClr val="00B050"/>
              </a:solidFill>
              <a:ea typeface="宋体" panose="02010600030101010101" pitchFamily="2" charset="-122"/>
            </a:endParaRPr>
          </a:p>
          <a:p>
            <a:pPr indent="356870"/>
            <a:r>
              <a:rPr lang="zh-CN" sz="2400" b="1">
                <a:solidFill>
                  <a:srgbClr val="00B050"/>
                </a:solidFill>
                <a:ea typeface="宋体" panose="02010600030101010101" pitchFamily="2" charset="-122"/>
              </a:rPr>
              <a:t>祛阴寒，起沉衰，亢奋代谢功能。</a:t>
            </a:r>
            <a:endParaRPr lang="zh-CN" sz="2400" b="1">
              <a:solidFill>
                <a:srgbClr val="00B050"/>
              </a:solidFill>
              <a:ea typeface="宋体" panose="02010600030101010101" pitchFamily="2" charset="-122"/>
            </a:endParaRPr>
          </a:p>
          <a:p>
            <a:pPr indent="356870"/>
            <a:r>
              <a:rPr lang="zh-CN" sz="2400" b="1">
                <a:solidFill>
                  <a:srgbClr val="00B050"/>
                </a:solidFill>
                <a:ea typeface="宋体" panose="02010600030101010101" pitchFamily="2" charset="-122"/>
              </a:rPr>
              <a:t>据六经配伍适证用药，而治心脏衰弱，瘀血厥冷，下利体痛，倦怠脱力，寒湿痹痛，历节痛，可用于一切阴证而腹壁软弱无力，无热恶寒，手足厥冷，大便滑或溏，口中和，脉微弱者。</a:t>
            </a:r>
            <a:endParaRPr lang="zh-CN" altLang="en-US" sz="2400" b="1">
              <a:solidFill>
                <a:srgbClr val="00B050"/>
              </a:solidFill>
              <a:ea typeface="宋体" panose="02010600030101010101"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578610" y="388937"/>
            <a:ext cx="5080000" cy="521970"/>
          </a:xfrm>
          <a:prstGeom prst="rect">
            <a:avLst/>
          </a:prstGeom>
          <a:noFill/>
          <a:ln w="9525">
            <a:noFill/>
          </a:ln>
        </p:spPr>
        <p:txBody>
          <a:bodyPr>
            <a:spAutoFit/>
          </a:bodyPr>
          <a:p>
            <a:pPr indent="355600"/>
            <a:r>
              <a:rPr lang="zh-CN" sz="2800" b="0">
                <a:solidFill>
                  <a:srgbClr val="FF0000"/>
                </a:solidFill>
                <a:latin typeface="Calibri" panose="020F0502020204030204" charset="0"/>
                <a:ea typeface="宋体" panose="02010600030101010101" pitchFamily="2" charset="-122"/>
              </a:rPr>
              <a:t>问题探讨：</a:t>
            </a:r>
            <a:endParaRPr lang="zh-CN" altLang="en-US" sz="2800" b="0">
              <a:solidFill>
                <a:srgbClr val="FF0000"/>
              </a:solidFill>
              <a:latin typeface="Calibri" panose="020F0502020204030204" charset="0"/>
              <a:ea typeface="宋体" panose="02010600030101010101" pitchFamily="2" charset="-122"/>
            </a:endParaRPr>
          </a:p>
        </p:txBody>
      </p:sp>
      <p:sp>
        <p:nvSpPr>
          <p:cNvPr id="2" name="文本框 1"/>
          <p:cNvSpPr txBox="1"/>
          <p:nvPr/>
        </p:nvSpPr>
        <p:spPr>
          <a:xfrm>
            <a:off x="1661795" y="2110105"/>
            <a:ext cx="8562975" cy="2861310"/>
          </a:xfrm>
          <a:prstGeom prst="rect">
            <a:avLst/>
          </a:prstGeom>
          <a:noFill/>
          <a:ln w="9525">
            <a:noFill/>
          </a:ln>
        </p:spPr>
        <p:txBody>
          <a:bodyPr wrap="square">
            <a:spAutoFit/>
          </a:bodyPr>
          <a:p>
            <a:pPr indent="355600"/>
            <a:r>
              <a:rPr lang="en-US" sz="2000" b="0">
                <a:latin typeface="Calibri" panose="020F0502020204030204" charset="0"/>
                <a:ea typeface="宋体" panose="02010600030101010101" pitchFamily="2" charset="-122"/>
              </a:rPr>
              <a:t>1.</a:t>
            </a:r>
            <a:r>
              <a:rPr lang="zh-CN" sz="2000" b="0">
                <a:latin typeface="Calibri" panose="020F0502020204030204" charset="0"/>
                <a:ea typeface="宋体" panose="02010600030101010101" pitchFamily="2" charset="-122"/>
              </a:rPr>
              <a:t>伤寒论中有大量里实热证的条文与方剂，是否与当时的饮食习惯有关，比如大量的粗粮饮食，食物加工不精细，纤维含量高，易造成消化道实证？那么引申一下，现代社会，饮食精细，精神生活丰富，劳神耗血，损精竭液，是否会出现</a:t>
            </a:r>
            <a:r>
              <a:rPr lang="en-US" sz="2000" b="0">
                <a:latin typeface="Calibri" panose="020F0502020204030204" charset="0"/>
                <a:ea typeface="宋体" panose="02010600030101010101" pitchFamily="2" charset="-122"/>
              </a:rPr>
              <a:t>2000</a:t>
            </a:r>
            <a:r>
              <a:rPr lang="zh-CN" sz="2000" b="0">
                <a:latin typeface="Calibri" panose="020F0502020204030204" charset="0"/>
                <a:ea typeface="宋体" panose="02010600030101010101" pitchFamily="2" charset="-122"/>
              </a:rPr>
              <a:t>年前比较少见到的半虚，甚至半阴症状？这一块儿在伤寒原书中是否有所不足，是否可以填补？</a:t>
            </a:r>
            <a:r>
              <a:rPr lang="en-US" sz="2000" b="0">
                <a:latin typeface="Calibri" panose="020F0502020204030204" charset="0"/>
                <a:ea typeface="宋体" panose="02010600030101010101" pitchFamily="2" charset="-122"/>
              </a:rPr>
              <a:t>2.</a:t>
            </a:r>
            <a:r>
              <a:rPr lang="zh-CN" sz="2000" b="0">
                <a:latin typeface="Calibri" panose="020F0502020204030204" charset="0"/>
                <a:ea typeface="宋体" panose="02010600030101010101" pitchFamily="2" charset="-122"/>
              </a:rPr>
              <a:t>男性性功能障碍，弱精少精不育，是否也是一种局部机能陈衰，能否看作半表半里的阴证？</a:t>
            </a:r>
            <a:r>
              <a:rPr lang="en-US" sz="2000" b="0">
                <a:latin typeface="Calibri" panose="020F0502020204030204" charset="0"/>
                <a:ea typeface="宋体" panose="02010600030101010101" pitchFamily="2" charset="-122"/>
              </a:rPr>
              <a:t>3.</a:t>
            </a:r>
            <a:r>
              <a:rPr lang="en-US" sz="1600" b="0">
                <a:latin typeface="Calibri" panose="020F0502020204030204" charset="0"/>
                <a:ea typeface="宋体" panose="02010600030101010101" pitchFamily="2" charset="-122"/>
                <a:cs typeface="Times New Roman" panose="02020603050405020304" charset="0"/>
              </a:rPr>
              <a:t> </a:t>
            </a:r>
            <a:r>
              <a:rPr lang="zh-CN" sz="2000" b="0">
                <a:latin typeface="Calibri" panose="020F0502020204030204" charset="0"/>
                <a:ea typeface="宋体" panose="02010600030101010101" pitchFamily="2" charset="-122"/>
              </a:rPr>
              <a:t>表阴：脉微细但欲寐、汗漏不止等，里阴：清谷不止、厥冷、脉微等，请问半阴证有哪些症状表现？</a:t>
            </a:r>
            <a:endParaRPr lang="zh-CN" altLang="en-US" sz="2000" b="0">
              <a:latin typeface="Calibri" panose="020F0502020204030204" charset="0"/>
              <a:ea typeface="宋体" panose="0201060003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578610" y="388937"/>
            <a:ext cx="5080000" cy="521970"/>
          </a:xfrm>
          <a:prstGeom prst="rect">
            <a:avLst/>
          </a:prstGeom>
          <a:noFill/>
          <a:ln w="9525">
            <a:noFill/>
          </a:ln>
        </p:spPr>
        <p:txBody>
          <a:bodyPr>
            <a:spAutoFit/>
          </a:bodyPr>
          <a:p>
            <a:pPr indent="355600"/>
            <a:r>
              <a:rPr lang="zh-CN" sz="2800" b="0">
                <a:solidFill>
                  <a:srgbClr val="FF0000"/>
                </a:solidFill>
                <a:latin typeface="Calibri" panose="020F0502020204030204" charset="0"/>
                <a:ea typeface="宋体" panose="02010600030101010101" pitchFamily="2" charset="-122"/>
              </a:rPr>
              <a:t>问题探讨：</a:t>
            </a:r>
            <a:endParaRPr lang="zh-CN" altLang="en-US" sz="2800" b="0">
              <a:solidFill>
                <a:srgbClr val="FF0000"/>
              </a:solidFill>
              <a:latin typeface="Calibri" panose="020F0502020204030204" charset="0"/>
              <a:ea typeface="宋体" panose="02010600030101010101" pitchFamily="2" charset="-122"/>
            </a:endParaRPr>
          </a:p>
        </p:txBody>
      </p:sp>
      <p:sp>
        <p:nvSpPr>
          <p:cNvPr id="4" name="文本框 3"/>
          <p:cNvSpPr txBox="1"/>
          <p:nvPr/>
        </p:nvSpPr>
        <p:spPr>
          <a:xfrm>
            <a:off x="1056640" y="2115820"/>
            <a:ext cx="9421495" cy="3107690"/>
          </a:xfrm>
          <a:prstGeom prst="rect">
            <a:avLst/>
          </a:prstGeom>
          <a:noFill/>
          <a:ln w="9525">
            <a:noFill/>
          </a:ln>
        </p:spPr>
        <p:txBody>
          <a:bodyPr wrap="square">
            <a:spAutoFit/>
          </a:bodyPr>
          <a:p>
            <a:pPr indent="355600"/>
            <a:r>
              <a:rPr lang="en-US" sz="2800" b="0">
                <a:latin typeface="Calibri" panose="020F0502020204030204" charset="0"/>
                <a:ea typeface="宋体" panose="02010600030101010101" pitchFamily="2" charset="-122"/>
              </a:rPr>
              <a:t>4.</a:t>
            </a:r>
            <a:r>
              <a:rPr lang="zh-CN" sz="2800" b="0">
                <a:latin typeface="Calibri" panose="020F0502020204030204" charset="0"/>
                <a:ea typeface="宋体" panose="02010600030101010101" pitchFamily="2" charset="-122"/>
              </a:rPr>
              <a:t>半表半里的阳性证和阴性证，界定抓手主要是？表阳和表阴，阳明和太阴，从病位丶阴阳丶虚实丶方证有规律可循，但少阳和厥阴从病位丶阴阳丶方证丶虚实怎么区别？</a:t>
            </a:r>
            <a:r>
              <a:rPr lang="en-US" sz="2800" b="0">
                <a:latin typeface="Calibri" panose="020F0502020204030204" charset="0"/>
                <a:ea typeface="宋体" panose="02010600030101010101" pitchFamily="2" charset="-122"/>
              </a:rPr>
              <a:t>5.</a:t>
            </a:r>
            <a:r>
              <a:rPr lang="zh-CN" sz="2800" b="0">
                <a:latin typeface="Calibri" panose="020F0502020204030204" charset="0"/>
                <a:ea typeface="宋体" panose="02010600030101010101" pitchFamily="2" charset="-122"/>
              </a:rPr>
              <a:t>感觉阴性的半证，会是很多疑难大病的突破口，对于阴性半证怎么识别？可以从哪些方面研究半证的阴寒实属性？</a:t>
            </a:r>
            <a:r>
              <a:rPr lang="en-US" sz="2800" b="0">
                <a:latin typeface="Calibri" panose="020F0502020204030204" charset="0"/>
                <a:ea typeface="宋体" panose="02010600030101010101" pitchFamily="2" charset="-122"/>
              </a:rPr>
              <a:t>6.</a:t>
            </a:r>
            <a:r>
              <a:rPr lang="zh-CN" sz="2800" b="0">
                <a:latin typeface="Calibri" panose="020F0502020204030204" charset="0"/>
                <a:ea typeface="宋体" panose="02010600030101010101" pitchFamily="2" charset="-122"/>
              </a:rPr>
              <a:t>长久口苦咽干，同时眼圈有点发黄，怎么去辨证？</a:t>
            </a:r>
            <a:r>
              <a:rPr lang="en-US" sz="2800" b="0">
                <a:latin typeface="Calibri" panose="020F0502020204030204" charset="0"/>
                <a:ea typeface="宋体" panose="02010600030101010101" pitchFamily="2" charset="-122"/>
              </a:rPr>
              <a:t>7.</a:t>
            </a:r>
            <a:r>
              <a:rPr lang="zh-CN" sz="2800" b="0">
                <a:latin typeface="Calibri" panose="020F0502020204030204" charset="0"/>
                <a:ea typeface="宋体" panose="02010600030101010101" pitchFamily="2" charset="-122"/>
              </a:rPr>
              <a:t>孔窍（口唇、口腔、鼻内、耳部、二阴）症状及对应方剂</a:t>
            </a:r>
            <a:endParaRPr lang="zh-CN" altLang="en-US" sz="2800" b="0">
              <a:latin typeface="Calibri" panose="020F0502020204030204" charset="0"/>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066925" y="3009900"/>
            <a:ext cx="7524750" cy="1383665"/>
          </a:xfrm>
          <a:prstGeom prst="rect">
            <a:avLst/>
          </a:prstGeom>
          <a:noFill/>
        </p:spPr>
        <p:txBody>
          <a:bodyPr wrap="square" rtlCol="0">
            <a:spAutoFit/>
          </a:bodyPr>
          <a:lstStyle/>
          <a:p>
            <a:r>
              <a:rPr lang="en-US" altLang="zh-CN" sz="2800" dirty="0">
                <a:solidFill>
                  <a:srgbClr val="7030A0"/>
                </a:solidFill>
                <a:latin typeface="隶书" panose="02010509060101010101" pitchFamily="49" charset="-122"/>
                <a:ea typeface="隶书" panose="02010509060101010101" pitchFamily="49" charset="-122"/>
              </a:rPr>
              <a:t>1.</a:t>
            </a:r>
            <a:r>
              <a:rPr lang="zh-CN" altLang="en-US" sz="2800" b="0" i="0" dirty="0">
                <a:solidFill>
                  <a:srgbClr val="7030A0"/>
                </a:solidFill>
                <a:effectLst/>
                <a:latin typeface="隶书" panose="02010509060101010101" pitchFamily="49" charset="-122"/>
                <a:ea typeface="隶书" panose="02010509060101010101" pitchFamily="49" charset="-122"/>
              </a:rPr>
              <a:t>半证的阴与阳</a:t>
            </a:r>
            <a:r>
              <a:rPr lang="en-US" altLang="zh-CN" sz="2800" b="0" i="0" dirty="0">
                <a:solidFill>
                  <a:srgbClr val="7030A0"/>
                </a:solidFill>
                <a:effectLst/>
                <a:latin typeface="隶书" panose="02010509060101010101" pitchFamily="49" charset="-122"/>
                <a:ea typeface="隶书" panose="02010509060101010101" pitchFamily="49" charset="-122"/>
              </a:rPr>
              <a:t>---</a:t>
            </a:r>
            <a:r>
              <a:rPr lang="zh-CN" altLang="en-US" sz="2800" b="0" i="0" dirty="0">
                <a:solidFill>
                  <a:srgbClr val="7030A0"/>
                </a:solidFill>
                <a:effectLst/>
                <a:latin typeface="隶书" panose="02010509060101010101" pitchFamily="49" charset="-122"/>
                <a:ea typeface="隶书" panose="02010509060101010101" pitchFamily="49" charset="-122"/>
              </a:rPr>
              <a:t>袁洪雷</a:t>
            </a:r>
            <a:endParaRPr lang="zh-CN" altLang="en-US" sz="2800" b="0" i="0" dirty="0">
              <a:solidFill>
                <a:srgbClr val="7030A0"/>
              </a:solidFill>
              <a:effectLst/>
              <a:latin typeface="隶书" panose="02010509060101010101" pitchFamily="49" charset="-122"/>
              <a:ea typeface="隶书" panose="02010509060101010101" pitchFamily="49" charset="-122"/>
            </a:endParaRPr>
          </a:p>
          <a:p>
            <a:r>
              <a:rPr lang="en-US" altLang="zh-CN" sz="2800" dirty="0">
                <a:solidFill>
                  <a:srgbClr val="7030A0"/>
                </a:solidFill>
                <a:latin typeface="隶书" panose="02010509060101010101" pitchFamily="49" charset="-122"/>
                <a:ea typeface="隶书" panose="02010509060101010101" pitchFamily="49" charset="-122"/>
              </a:rPr>
              <a:t>2.</a:t>
            </a:r>
            <a:r>
              <a:rPr lang="zh-CN" altLang="en-US" sz="2800" dirty="0">
                <a:solidFill>
                  <a:srgbClr val="7030A0"/>
                </a:solidFill>
                <a:latin typeface="隶书" panose="02010509060101010101" pitchFamily="49" charset="-122"/>
                <a:ea typeface="隶书" panose="02010509060101010101" pitchFamily="49" charset="-122"/>
              </a:rPr>
              <a:t>半证的寒与热</a:t>
            </a:r>
            <a:r>
              <a:rPr lang="en-US" altLang="zh-CN" sz="2800" dirty="0">
                <a:solidFill>
                  <a:srgbClr val="7030A0"/>
                </a:solidFill>
                <a:latin typeface="隶书" panose="02010509060101010101" pitchFamily="49" charset="-122"/>
                <a:ea typeface="隶书" panose="02010509060101010101" pitchFamily="49" charset="-122"/>
              </a:rPr>
              <a:t>---</a:t>
            </a:r>
            <a:r>
              <a:rPr lang="zh-CN" altLang="en-US" sz="2800" dirty="0">
                <a:solidFill>
                  <a:srgbClr val="7030A0"/>
                </a:solidFill>
                <a:latin typeface="隶书" panose="02010509060101010101" pitchFamily="49" charset="-122"/>
                <a:ea typeface="隶书" panose="02010509060101010101" pitchFamily="49" charset="-122"/>
              </a:rPr>
              <a:t>陈贵石</a:t>
            </a:r>
            <a:endParaRPr lang="zh-CN" altLang="en-US" sz="2800" dirty="0">
              <a:solidFill>
                <a:srgbClr val="7030A0"/>
              </a:solidFill>
              <a:latin typeface="隶书" panose="02010509060101010101" pitchFamily="49" charset="-122"/>
              <a:ea typeface="隶书" panose="02010509060101010101" pitchFamily="49" charset="-122"/>
            </a:endParaRPr>
          </a:p>
          <a:p>
            <a:r>
              <a:rPr lang="en-US" altLang="zh-CN" sz="2800" dirty="0">
                <a:solidFill>
                  <a:srgbClr val="7030A0"/>
                </a:solidFill>
                <a:latin typeface="隶书" panose="02010509060101010101" pitchFamily="49" charset="-122"/>
                <a:ea typeface="隶书" panose="02010509060101010101" pitchFamily="49" charset="-122"/>
              </a:rPr>
              <a:t>3.</a:t>
            </a:r>
            <a:r>
              <a:rPr lang="zh-CN" altLang="en-US" sz="2800" dirty="0">
                <a:solidFill>
                  <a:srgbClr val="7030A0"/>
                </a:solidFill>
                <a:latin typeface="隶书" panose="02010509060101010101" pitchFamily="49" charset="-122"/>
                <a:ea typeface="隶书" panose="02010509060101010101" pitchFamily="49" charset="-122"/>
              </a:rPr>
              <a:t>半证的虚与实</a:t>
            </a:r>
            <a:r>
              <a:rPr lang="en-US" altLang="zh-CN" sz="2800" dirty="0">
                <a:solidFill>
                  <a:srgbClr val="7030A0"/>
                </a:solidFill>
                <a:latin typeface="隶书" panose="02010509060101010101" pitchFamily="49" charset="-122"/>
                <a:ea typeface="隶书" panose="02010509060101010101" pitchFamily="49" charset="-122"/>
              </a:rPr>
              <a:t>---</a:t>
            </a:r>
            <a:r>
              <a:rPr lang="zh-CN" altLang="en-US" sz="2800" dirty="0">
                <a:solidFill>
                  <a:srgbClr val="7030A0"/>
                </a:solidFill>
                <a:latin typeface="隶书" panose="02010509060101010101" pitchFamily="49" charset="-122"/>
                <a:ea typeface="隶书" panose="02010509060101010101" pitchFamily="49" charset="-122"/>
              </a:rPr>
              <a:t>董洪坦</a:t>
            </a:r>
            <a:endParaRPr lang="zh-CN" altLang="en-US" sz="2800" dirty="0">
              <a:solidFill>
                <a:srgbClr val="7030A0"/>
              </a:solidFill>
              <a:latin typeface="隶书" panose="02010509060101010101" pitchFamily="49" charset="-122"/>
              <a:ea typeface="隶书" panose="020105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805304" y="2012950"/>
            <a:ext cx="9115425" cy="2245360"/>
          </a:xfrm>
          <a:prstGeom prst="rect">
            <a:avLst/>
          </a:prstGeom>
          <a:noFill/>
        </p:spPr>
        <p:txBody>
          <a:bodyPr wrap="square" rtlCol="0">
            <a:spAutoFit/>
          </a:bodyPr>
          <a:lstStyle/>
          <a:p>
            <a:r>
              <a:rPr lang="zh-CN" altLang="en-US" sz="2800" b="0" i="0" dirty="0">
                <a:solidFill>
                  <a:srgbClr val="FF0000"/>
                </a:solidFill>
                <a:latin typeface="隶书" panose="02010509060101010101" pitchFamily="49" charset="-122"/>
                <a:ea typeface="隶书" panose="02010509060101010101" pitchFamily="49" charset="-122"/>
              </a:rPr>
              <a:t>寒性证</a:t>
            </a:r>
            <a:r>
              <a:rPr lang="zh-CN" altLang="en-US" sz="2800" b="0" i="0" dirty="0">
                <a:solidFill>
                  <a:srgbClr val="7030A0"/>
                </a:solidFill>
                <a:latin typeface="隶书" panose="02010509060101010101" pitchFamily="49" charset="-122"/>
                <a:ea typeface="隶书" panose="02010509060101010101" pitchFamily="49" charset="-122"/>
              </a:rPr>
              <a:t>的定义：某类型疾病因机能偏于低下或沉衰导致某些组织器官的体温偏低所表现出来的一类症状反应。</a:t>
            </a:r>
            <a:endParaRPr lang="zh-CN" altLang="en-US" sz="2800" b="0" i="0" dirty="0">
              <a:solidFill>
                <a:srgbClr val="7030A0"/>
              </a:solidFill>
              <a:latin typeface="隶书" panose="02010509060101010101" pitchFamily="49" charset="-122"/>
              <a:ea typeface="隶书" panose="02010509060101010101" pitchFamily="49" charset="-122"/>
            </a:endParaRPr>
          </a:p>
          <a:p>
            <a:endParaRPr lang="zh-CN" altLang="en-US" sz="2800" b="0" i="0" dirty="0">
              <a:solidFill>
                <a:srgbClr val="7030A0"/>
              </a:solidFill>
              <a:latin typeface="隶书" panose="02010509060101010101" pitchFamily="49" charset="-122"/>
              <a:ea typeface="隶书" panose="02010509060101010101" pitchFamily="49" charset="-122"/>
            </a:endParaRPr>
          </a:p>
          <a:p>
            <a:r>
              <a:rPr lang="zh-CN" altLang="en-US" sz="2800" dirty="0">
                <a:solidFill>
                  <a:srgbClr val="FF0000"/>
                </a:solidFill>
                <a:latin typeface="隶书" panose="02010509060101010101" pitchFamily="49" charset="-122"/>
                <a:ea typeface="隶书" panose="02010509060101010101" pitchFamily="49" charset="-122"/>
              </a:rPr>
              <a:t>热性证</a:t>
            </a:r>
            <a:r>
              <a:rPr lang="zh-CN" altLang="en-US" sz="2800" dirty="0">
                <a:solidFill>
                  <a:srgbClr val="7030A0"/>
                </a:solidFill>
                <a:latin typeface="隶书" panose="02010509060101010101" pitchFamily="49" charset="-122"/>
                <a:ea typeface="隶书" panose="02010509060101010101" pitchFamily="49" charset="-122"/>
              </a:rPr>
              <a:t>的定义：某类型疾病因机能偏于亢奋导致某些脏腑器官体温偏高所表现出来的一类症状反应。。</a:t>
            </a:r>
            <a:endParaRPr lang="zh-CN" altLang="en-US" sz="2800" dirty="0">
              <a:solidFill>
                <a:srgbClr val="7030A0"/>
              </a:solidFill>
              <a:latin typeface="隶书" panose="02010509060101010101" pitchFamily="49" charset="-122"/>
              <a:ea typeface="隶书" panose="02010509060101010101" pitchFamily="49" charset="-122"/>
            </a:endParaRPr>
          </a:p>
        </p:txBody>
      </p:sp>
      <p:sp>
        <p:nvSpPr>
          <p:cNvPr id="2" name="文本框 1"/>
          <p:cNvSpPr txBox="1"/>
          <p:nvPr/>
        </p:nvSpPr>
        <p:spPr>
          <a:xfrm>
            <a:off x="1390015" y="488950"/>
            <a:ext cx="3027680" cy="583565"/>
          </a:xfrm>
          <a:prstGeom prst="rect">
            <a:avLst/>
          </a:prstGeom>
          <a:noFill/>
        </p:spPr>
        <p:txBody>
          <a:bodyPr wrap="none" rtlCol="0" anchor="t">
            <a:spAutoFit/>
          </a:bodyPr>
          <a:p>
            <a:r>
              <a:rPr lang="en-US" altLang="zh-CN" sz="3200" dirty="0">
                <a:solidFill>
                  <a:srgbClr val="FF0000"/>
                </a:solidFill>
                <a:latin typeface="隶书" panose="02010509060101010101" pitchFamily="49" charset="-122"/>
                <a:ea typeface="隶书" panose="02010509060101010101" pitchFamily="49" charset="-122"/>
                <a:sym typeface="+mn-ea"/>
              </a:rPr>
              <a:t>2.</a:t>
            </a:r>
            <a:r>
              <a:rPr lang="zh-CN" altLang="en-US" sz="3200" dirty="0">
                <a:solidFill>
                  <a:srgbClr val="FF0000"/>
                </a:solidFill>
                <a:effectLst/>
                <a:latin typeface="隶书" panose="02010509060101010101" pitchFamily="49" charset="-122"/>
                <a:ea typeface="隶书" panose="02010509060101010101" pitchFamily="49" charset="-122"/>
                <a:sym typeface="+mn-ea"/>
              </a:rPr>
              <a:t>半证的寒与热</a:t>
            </a:r>
            <a:endParaRPr lang="zh-CN" altLang="en-US" sz="3200" dirty="0">
              <a:solidFill>
                <a:srgbClr val="FF0000"/>
              </a:solidFill>
              <a:effectLst/>
              <a:latin typeface="隶书" panose="02010509060101010101" pitchFamily="49" charset="-122"/>
              <a:ea typeface="隶书" panose="02010509060101010101" pitchFamily="49" charset="-122"/>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578610" y="388937"/>
            <a:ext cx="5080000" cy="521970"/>
          </a:xfrm>
          <a:prstGeom prst="rect">
            <a:avLst/>
          </a:prstGeom>
          <a:noFill/>
          <a:ln w="9525">
            <a:noFill/>
          </a:ln>
        </p:spPr>
        <p:txBody>
          <a:bodyPr>
            <a:spAutoFit/>
          </a:bodyPr>
          <a:p>
            <a:pPr indent="355600"/>
            <a:r>
              <a:rPr lang="zh-CN" sz="2800" b="0">
                <a:solidFill>
                  <a:srgbClr val="FF0000"/>
                </a:solidFill>
                <a:latin typeface="Calibri" panose="020F0502020204030204" charset="0"/>
                <a:ea typeface="宋体" panose="02010600030101010101" pitchFamily="2" charset="-122"/>
              </a:rPr>
              <a:t>问题探讨：</a:t>
            </a:r>
            <a:endParaRPr lang="zh-CN" altLang="en-US" sz="2800" b="0">
              <a:solidFill>
                <a:srgbClr val="FF0000"/>
              </a:solidFill>
              <a:latin typeface="Calibri" panose="020F0502020204030204" charset="0"/>
              <a:ea typeface="宋体" panose="02010600030101010101" pitchFamily="2" charset="-122"/>
            </a:endParaRPr>
          </a:p>
        </p:txBody>
      </p:sp>
      <p:sp>
        <p:nvSpPr>
          <p:cNvPr id="4" name="文本框 3"/>
          <p:cNvSpPr txBox="1"/>
          <p:nvPr/>
        </p:nvSpPr>
        <p:spPr>
          <a:xfrm>
            <a:off x="2249805" y="1459230"/>
            <a:ext cx="7866380" cy="4399915"/>
          </a:xfrm>
          <a:prstGeom prst="rect">
            <a:avLst/>
          </a:prstGeom>
          <a:noFill/>
          <a:ln w="9525">
            <a:noFill/>
          </a:ln>
        </p:spPr>
        <p:txBody>
          <a:bodyPr wrap="square">
            <a:spAutoFit/>
          </a:bodyPr>
          <a:p>
            <a:pPr indent="355600"/>
            <a:r>
              <a:rPr lang="en-US" sz="2800" b="0">
                <a:latin typeface="Calibri" panose="020F0502020204030204" charset="0"/>
                <a:ea typeface="宋体" panose="02010600030101010101" pitchFamily="2" charset="-122"/>
              </a:rPr>
              <a:t>1. </a:t>
            </a:r>
            <a:r>
              <a:rPr lang="zh-CN" sz="2800" b="0">
                <a:latin typeface="Calibri" panose="020F0502020204030204" charset="0"/>
                <a:ea typeface="宋体" panose="02010600030101010101" pitchFamily="2" charset="-122"/>
              </a:rPr>
              <a:t>胸部特别是胸腔部寒证什么表现？有这种情况吗？虚易生寒，实易生热，半表半里多虚少寒是何缘故？</a:t>
            </a:r>
            <a:r>
              <a:rPr lang="en-US" sz="2800" b="0">
                <a:latin typeface="Calibri" panose="020F0502020204030204" charset="0"/>
                <a:ea typeface="宋体" panose="02010600030101010101" pitchFamily="2" charset="-122"/>
              </a:rPr>
              <a:t>2. </a:t>
            </a:r>
            <a:r>
              <a:rPr lang="zh-CN" sz="2800" b="0">
                <a:latin typeface="Calibri" panose="020F0502020204030204" charset="0"/>
                <a:ea typeface="宋体" panose="02010600030101010101" pitchFamily="2" charset="-122"/>
              </a:rPr>
              <a:t>半表半里多热证，那么是否存在寒证？有哪些症状表现呢？</a:t>
            </a:r>
            <a:r>
              <a:rPr lang="en-US" sz="2800" b="0">
                <a:latin typeface="Calibri" panose="020F0502020204030204" charset="0"/>
                <a:ea typeface="宋体" panose="02010600030101010101" pitchFamily="2" charset="-122"/>
                <a:cs typeface="Times New Roman" panose="02020603050405020304" charset="0"/>
              </a:rPr>
              <a:t>    </a:t>
            </a:r>
            <a:r>
              <a:rPr lang="en-US" sz="2800" b="0">
                <a:latin typeface="Calibri" panose="020F0502020204030204" charset="0"/>
                <a:ea typeface="宋体" panose="02010600030101010101" pitchFamily="2" charset="-122"/>
              </a:rPr>
              <a:t>3.</a:t>
            </a:r>
            <a:r>
              <a:rPr lang="zh-CN" sz="2800" b="0">
                <a:latin typeface="Calibri" panose="020F0502020204030204" charset="0"/>
                <a:ea typeface="宋体" panose="02010600030101010101" pitchFamily="2" charset="-122"/>
              </a:rPr>
              <a:t>腹满寒疝宿食病＂病者萎黄，躁而不渴，胸中寒实＂，胡老讲稿中说应为腹中寒实，后面又讲＂这也说是腹满，有寒实同时又有热实＂，请问这个热实指里还是半？如果是里，又怎么会寒热共存？</a:t>
            </a:r>
            <a:r>
              <a:rPr lang="en-US" sz="2800" b="0">
                <a:latin typeface="Calibri" panose="020F0502020204030204" charset="0"/>
                <a:ea typeface="宋体" panose="02010600030101010101" pitchFamily="2" charset="-122"/>
              </a:rPr>
              <a:t>4.</a:t>
            </a:r>
            <a:r>
              <a:rPr lang="zh-CN" sz="2800" b="0">
                <a:latin typeface="Calibri" panose="020F0502020204030204" charset="0"/>
                <a:ea typeface="宋体" panose="02010600030101010101" pitchFamily="2" charset="-122"/>
              </a:rPr>
              <a:t>耳聋耳鸣都是半热病理吗？</a:t>
            </a:r>
            <a:endParaRPr lang="zh-CN" altLang="en-US" sz="2800" b="0">
              <a:latin typeface="Calibri" panose="020F0502020204030204" charset="0"/>
              <a:ea typeface="宋体" panose="0201060003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578610" y="388937"/>
            <a:ext cx="5080000" cy="521970"/>
          </a:xfrm>
          <a:prstGeom prst="rect">
            <a:avLst/>
          </a:prstGeom>
          <a:noFill/>
          <a:ln w="9525">
            <a:noFill/>
          </a:ln>
        </p:spPr>
        <p:txBody>
          <a:bodyPr>
            <a:spAutoFit/>
          </a:bodyPr>
          <a:p>
            <a:pPr indent="355600"/>
            <a:r>
              <a:rPr lang="zh-CN" sz="2800" b="0">
                <a:solidFill>
                  <a:srgbClr val="FF0000"/>
                </a:solidFill>
                <a:latin typeface="Calibri" panose="020F0502020204030204" charset="0"/>
                <a:ea typeface="宋体" panose="02010600030101010101" pitchFamily="2" charset="-122"/>
              </a:rPr>
              <a:t>问题探讨：</a:t>
            </a:r>
            <a:endParaRPr lang="zh-CN" altLang="en-US" sz="2800" b="0">
              <a:solidFill>
                <a:srgbClr val="FF0000"/>
              </a:solidFill>
              <a:latin typeface="Calibri" panose="020F0502020204030204" charset="0"/>
              <a:ea typeface="宋体" panose="02010600030101010101" pitchFamily="2" charset="-122"/>
            </a:endParaRPr>
          </a:p>
        </p:txBody>
      </p:sp>
      <p:sp>
        <p:nvSpPr>
          <p:cNvPr id="2" name="文本框 1"/>
          <p:cNvSpPr txBox="1"/>
          <p:nvPr/>
        </p:nvSpPr>
        <p:spPr>
          <a:xfrm>
            <a:off x="2327910" y="1998345"/>
            <a:ext cx="7936230" cy="3784600"/>
          </a:xfrm>
          <a:prstGeom prst="rect">
            <a:avLst/>
          </a:prstGeom>
          <a:noFill/>
          <a:ln w="9525">
            <a:noFill/>
          </a:ln>
        </p:spPr>
        <p:txBody>
          <a:bodyPr wrap="square">
            <a:spAutoFit/>
          </a:bodyPr>
          <a:p>
            <a:pPr indent="0"/>
            <a:r>
              <a:rPr lang="en-US" sz="2000" b="0">
                <a:latin typeface="Calibri" panose="020F0502020204030204" charset="0"/>
                <a:ea typeface="宋体" panose="02010600030101010101" pitchFamily="2" charset="-122"/>
                <a:cs typeface="Times New Roman" panose="02020603050405020304" charset="0"/>
              </a:rPr>
              <a:t> </a:t>
            </a:r>
            <a:r>
              <a:rPr lang="en-US" sz="2000" b="0">
                <a:latin typeface="Calibri" panose="020F0502020204030204" charset="0"/>
                <a:ea typeface="宋体" panose="02010600030101010101" pitchFamily="2" charset="-122"/>
              </a:rPr>
              <a:t>5.</a:t>
            </a:r>
            <a:r>
              <a:rPr lang="zh-CN" sz="2000" b="0">
                <a:latin typeface="Calibri" panose="020F0502020204030204" charset="0"/>
                <a:ea typeface="宋体" panose="02010600030101010101" pitchFamily="2" charset="-122"/>
              </a:rPr>
              <a:t>小柴胡汤与栀子豉汤可以合方吗？</a:t>
            </a:r>
            <a:r>
              <a:rPr lang="en-US" sz="2000" b="0">
                <a:latin typeface="Calibri" panose="020F0502020204030204" charset="0"/>
                <a:ea typeface="宋体" panose="02010600030101010101" pitchFamily="2" charset="-122"/>
              </a:rPr>
              <a:t>6.</a:t>
            </a:r>
            <a:r>
              <a:rPr lang="zh-CN" sz="2000" b="0">
                <a:latin typeface="Calibri" panose="020F0502020204030204" charset="0"/>
                <a:ea typeface="宋体" panose="02010600030101010101" pitchFamily="2" charset="-122"/>
              </a:rPr>
              <a:t>根据李老师体系，半症多热少寒，那半寒有那些临床表现，有没有代表方剂，和里虚寒的鉴别，有没有这方面的病案呢？</a:t>
            </a:r>
            <a:r>
              <a:rPr lang="en-US" sz="2000" b="0">
                <a:latin typeface="Calibri" panose="020F0502020204030204" charset="0"/>
                <a:ea typeface="宋体" panose="02010600030101010101" pitchFamily="2" charset="-122"/>
              </a:rPr>
              <a:t>7.</a:t>
            </a:r>
            <a:r>
              <a:rPr lang="zh-CN" sz="2000" b="0">
                <a:latin typeface="Calibri" panose="020F0502020204030204" charset="0"/>
                <a:ea typeface="宋体" panose="02010600030101010101" pitchFamily="2" charset="-122"/>
              </a:rPr>
              <a:t>半证的病位被界在三腔</a:t>
            </a:r>
            <a:r>
              <a:rPr lang="en-US" sz="2000" b="0">
                <a:latin typeface="Calibri" panose="020F0502020204030204" charset="0"/>
                <a:ea typeface="宋体" panose="02010600030101010101" pitchFamily="2" charset="-122"/>
              </a:rPr>
              <a:t>(</a:t>
            </a:r>
            <a:r>
              <a:rPr lang="zh-CN" sz="2000" b="0">
                <a:latin typeface="Calibri" panose="020F0502020204030204" charset="0"/>
                <a:ea typeface="宋体" panose="02010600030101010101" pitchFamily="2" charset="-122"/>
              </a:rPr>
              <a:t>脑，胸，腹</a:t>
            </a:r>
            <a:r>
              <a:rPr lang="en-US" sz="2000" b="0">
                <a:latin typeface="Calibri" panose="020F0502020204030204" charset="0"/>
                <a:ea typeface="宋体" panose="02010600030101010101" pitchFamily="2" charset="-122"/>
              </a:rPr>
              <a:t>)</a:t>
            </a:r>
            <a:r>
              <a:rPr lang="zh-CN" sz="2000" b="0">
                <a:latin typeface="Calibri" panose="020F0502020204030204" charset="0"/>
                <a:ea typeface="宋体" panose="02010600030101010101" pitchFamily="2" charset="-122"/>
              </a:rPr>
              <a:t>涉及脏腑最多，而且半热俱多，涉及方子就柴胡类，栀子类，泻心汤类这么几个方子，是否还有后世方？</a:t>
            </a:r>
            <a:r>
              <a:rPr lang="en-US" sz="2000" b="0">
                <a:latin typeface="Calibri" panose="020F0502020204030204" charset="0"/>
                <a:ea typeface="宋体" panose="02010600030101010101" pitchFamily="2" charset="-122"/>
              </a:rPr>
              <a:t>8.</a:t>
            </a:r>
            <a:r>
              <a:rPr lang="zh-CN" sz="2000" b="0">
                <a:latin typeface="Calibri" panose="020F0502020204030204" charset="0"/>
                <a:ea typeface="宋体" panose="02010600030101010101" pitchFamily="2" charset="-122"/>
              </a:rPr>
              <a:t>胡老说附子粳米汤冶寒疝，寒疝是半表半里吧？附子粳米汤算不算半表半里寒证方子？</a:t>
            </a:r>
            <a:r>
              <a:rPr lang="en-US" sz="2000" b="0">
                <a:latin typeface="Calibri" panose="020F0502020204030204" charset="0"/>
                <a:ea typeface="宋体" panose="02010600030101010101" pitchFamily="2" charset="-122"/>
              </a:rPr>
              <a:t>9.</a:t>
            </a:r>
            <a:r>
              <a:rPr lang="zh-CN" sz="2000" b="0">
                <a:latin typeface="Calibri" panose="020F0502020204030204" charset="0"/>
                <a:ea typeface="宋体" panose="02010600030101010101" pitchFamily="2" charset="-122"/>
              </a:rPr>
              <a:t>半热是津血虚所致的虚热吗？如果不是，这种虚热怎么理解？</a:t>
            </a:r>
            <a:endParaRPr lang="zh-CN" sz="2000" b="0">
              <a:latin typeface="Calibri" panose="020F0502020204030204" charset="0"/>
              <a:ea typeface="宋体" panose="02010600030101010101" pitchFamily="2" charset="-122"/>
            </a:endParaRPr>
          </a:p>
          <a:p>
            <a:pPr indent="0"/>
            <a:r>
              <a:rPr lang="en-US" altLang="zh-CN" sz="2000" b="0">
                <a:latin typeface="Calibri" panose="020F0502020204030204" charset="0"/>
                <a:ea typeface="宋体" panose="02010600030101010101" pitchFamily="2" charset="-122"/>
              </a:rPr>
              <a:t>10.半寒的症状反应是什么？半寒与里寒怎么鉴别？对应有哪些现代疾病？这一部分内容在伤寒论里是近乎缺失的，能从其他古医籍里还原它吗？</a:t>
            </a:r>
            <a:endParaRPr lang="en-US" altLang="zh-CN" sz="2000" b="0">
              <a:latin typeface="Calibri" panose="020F0502020204030204" charset="0"/>
              <a:ea typeface="宋体" panose="02010600030101010101" pitchFamily="2"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805304" y="2012950"/>
            <a:ext cx="9115425" cy="2245360"/>
          </a:xfrm>
          <a:prstGeom prst="rect">
            <a:avLst/>
          </a:prstGeom>
          <a:noFill/>
        </p:spPr>
        <p:txBody>
          <a:bodyPr wrap="square" rtlCol="0">
            <a:spAutoFit/>
          </a:bodyPr>
          <a:lstStyle/>
          <a:p>
            <a:r>
              <a:rPr lang="zh-CN" altLang="en-US" sz="2800" dirty="0">
                <a:solidFill>
                  <a:srgbClr val="FF0000"/>
                </a:solidFill>
                <a:latin typeface="隶书" panose="02010509060101010101" pitchFamily="49" charset="-122"/>
                <a:ea typeface="隶书" panose="02010509060101010101" pitchFamily="49" charset="-122"/>
              </a:rPr>
              <a:t>虚性证</a:t>
            </a:r>
            <a:r>
              <a:rPr lang="zh-CN" altLang="en-US" sz="2800" dirty="0">
                <a:solidFill>
                  <a:srgbClr val="7030A0"/>
                </a:solidFill>
                <a:latin typeface="隶书" panose="02010509060101010101" pitchFamily="49" charset="-122"/>
                <a:ea typeface="隶书" panose="02010509060101010101" pitchFamily="49" charset="-122"/>
              </a:rPr>
              <a:t>的定义：某类型疾病中机能偏于低下，或某些有形物质不及的一类症状反应。</a:t>
            </a:r>
            <a:endParaRPr lang="zh-CN" altLang="en-US" sz="2800" dirty="0">
              <a:solidFill>
                <a:srgbClr val="7030A0"/>
              </a:solidFill>
              <a:latin typeface="隶书" panose="02010509060101010101" pitchFamily="49" charset="-122"/>
              <a:ea typeface="隶书" panose="02010509060101010101" pitchFamily="49" charset="-122"/>
            </a:endParaRPr>
          </a:p>
          <a:p>
            <a:endParaRPr lang="zh-CN" altLang="en-US" sz="2800" dirty="0">
              <a:solidFill>
                <a:srgbClr val="7030A0"/>
              </a:solidFill>
              <a:latin typeface="隶书" panose="02010509060101010101" pitchFamily="49" charset="-122"/>
              <a:ea typeface="隶书" panose="02010509060101010101" pitchFamily="49" charset="-122"/>
            </a:endParaRPr>
          </a:p>
          <a:p>
            <a:r>
              <a:rPr lang="zh-CN" altLang="en-US" sz="2800" dirty="0">
                <a:solidFill>
                  <a:srgbClr val="FF0000"/>
                </a:solidFill>
                <a:latin typeface="隶书" panose="02010509060101010101" pitchFamily="49" charset="-122"/>
                <a:ea typeface="隶书" panose="02010509060101010101" pitchFamily="49" charset="-122"/>
              </a:rPr>
              <a:t>实性证</a:t>
            </a:r>
            <a:r>
              <a:rPr lang="zh-CN" altLang="en-US" sz="2800" dirty="0">
                <a:solidFill>
                  <a:srgbClr val="7030A0"/>
                </a:solidFill>
                <a:latin typeface="隶书" panose="02010509060101010101" pitchFamily="49" charset="-122"/>
                <a:ea typeface="隶书" panose="02010509060101010101" pitchFamily="49" charset="-122"/>
              </a:rPr>
              <a:t>的定义：某类型疾病中机能偏于亢奋，或是某些有形物太过的一类症状反应。。</a:t>
            </a:r>
            <a:endParaRPr lang="zh-CN" altLang="en-US" sz="2800" dirty="0">
              <a:solidFill>
                <a:srgbClr val="7030A0"/>
              </a:solidFill>
              <a:latin typeface="隶书" panose="02010509060101010101" pitchFamily="49" charset="-122"/>
              <a:ea typeface="隶书" panose="02010509060101010101" pitchFamily="49" charset="-122"/>
            </a:endParaRPr>
          </a:p>
        </p:txBody>
      </p:sp>
      <p:sp>
        <p:nvSpPr>
          <p:cNvPr id="2" name="文本框 1"/>
          <p:cNvSpPr txBox="1"/>
          <p:nvPr/>
        </p:nvSpPr>
        <p:spPr>
          <a:xfrm>
            <a:off x="1390015" y="488950"/>
            <a:ext cx="3027680" cy="583565"/>
          </a:xfrm>
          <a:prstGeom prst="rect">
            <a:avLst/>
          </a:prstGeom>
          <a:noFill/>
        </p:spPr>
        <p:txBody>
          <a:bodyPr wrap="none" rtlCol="0" anchor="t">
            <a:spAutoFit/>
          </a:bodyPr>
          <a:p>
            <a:r>
              <a:rPr lang="en-US" altLang="zh-CN" sz="3200" dirty="0">
                <a:solidFill>
                  <a:srgbClr val="FF0000"/>
                </a:solidFill>
                <a:latin typeface="隶书" panose="02010509060101010101" pitchFamily="49" charset="-122"/>
                <a:ea typeface="隶书" panose="02010509060101010101" pitchFamily="49" charset="-122"/>
                <a:sym typeface="+mn-ea"/>
              </a:rPr>
              <a:t>3.</a:t>
            </a:r>
            <a:r>
              <a:rPr lang="zh-CN" altLang="en-US" sz="3200" dirty="0">
                <a:solidFill>
                  <a:srgbClr val="FF0000"/>
                </a:solidFill>
                <a:effectLst/>
                <a:latin typeface="隶书" panose="02010509060101010101" pitchFamily="49" charset="-122"/>
                <a:ea typeface="隶书" panose="02010509060101010101" pitchFamily="49" charset="-122"/>
                <a:sym typeface="+mn-ea"/>
              </a:rPr>
              <a:t>半证的虚与实</a:t>
            </a:r>
            <a:endParaRPr lang="zh-CN" altLang="en-US" sz="3200" dirty="0">
              <a:solidFill>
                <a:srgbClr val="FF0000"/>
              </a:solidFill>
              <a:effectLst/>
              <a:latin typeface="隶书" panose="02010509060101010101" pitchFamily="49" charset="-122"/>
              <a:ea typeface="隶书" panose="02010509060101010101" pitchFamily="49" charset="-122"/>
              <a:sym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578610" y="388937"/>
            <a:ext cx="5080000" cy="521970"/>
          </a:xfrm>
          <a:prstGeom prst="rect">
            <a:avLst/>
          </a:prstGeom>
          <a:noFill/>
          <a:ln w="9525">
            <a:noFill/>
          </a:ln>
        </p:spPr>
        <p:txBody>
          <a:bodyPr>
            <a:spAutoFit/>
          </a:bodyPr>
          <a:p>
            <a:pPr indent="355600"/>
            <a:r>
              <a:rPr lang="zh-CN" sz="2800" b="0">
                <a:solidFill>
                  <a:srgbClr val="FF0000"/>
                </a:solidFill>
                <a:latin typeface="Calibri" panose="020F0502020204030204" charset="0"/>
                <a:ea typeface="宋体" panose="02010600030101010101" pitchFamily="2" charset="-122"/>
              </a:rPr>
              <a:t>问题探讨：</a:t>
            </a:r>
            <a:endParaRPr lang="zh-CN" altLang="en-US" sz="2800" b="0">
              <a:solidFill>
                <a:srgbClr val="FF0000"/>
              </a:solidFill>
              <a:latin typeface="Calibri" panose="020F0502020204030204" charset="0"/>
              <a:ea typeface="宋体" panose="02010600030101010101" pitchFamily="2" charset="-122"/>
            </a:endParaRPr>
          </a:p>
        </p:txBody>
      </p:sp>
      <p:sp>
        <p:nvSpPr>
          <p:cNvPr id="2" name="文本框 1"/>
          <p:cNvSpPr txBox="1"/>
          <p:nvPr/>
        </p:nvSpPr>
        <p:spPr>
          <a:xfrm>
            <a:off x="2411095" y="1081405"/>
            <a:ext cx="8131175" cy="4831080"/>
          </a:xfrm>
          <a:prstGeom prst="rect">
            <a:avLst/>
          </a:prstGeom>
          <a:noFill/>
          <a:ln w="9525">
            <a:noFill/>
          </a:ln>
        </p:spPr>
        <p:txBody>
          <a:bodyPr wrap="square">
            <a:spAutoFit/>
          </a:bodyPr>
          <a:p>
            <a:pPr indent="355600"/>
            <a:r>
              <a:rPr lang="en-US" sz="2800" b="0">
                <a:latin typeface="Calibri" panose="020F0502020204030204" charset="0"/>
                <a:ea typeface="宋体" panose="02010600030101010101" pitchFamily="2" charset="-122"/>
              </a:rPr>
              <a:t>1. </a:t>
            </a:r>
            <a:r>
              <a:rPr lang="zh-CN" sz="2800" b="0">
                <a:latin typeface="Calibri" panose="020F0502020204030204" charset="0"/>
                <a:ea typeface="宋体" panose="02010600030101010101" pitchFamily="2" charset="-122"/>
              </a:rPr>
              <a:t>伤寒论中有大量里实热证的条文与方剂，是否与当时的饮食习惯有关，比如大量的粗粮饮食，食物加工不精细，纤维含量高，易造成消化道实证？那么引申一下，现代社会，饮食精细，精神生活丰富，劳神耗血，损精竭液，是否会出现</a:t>
            </a:r>
            <a:r>
              <a:rPr lang="en-US" sz="2800" b="0">
                <a:latin typeface="Calibri" panose="020F0502020204030204" charset="0"/>
                <a:ea typeface="宋体" panose="02010600030101010101" pitchFamily="2" charset="-122"/>
              </a:rPr>
              <a:t>2000</a:t>
            </a:r>
            <a:r>
              <a:rPr lang="zh-CN" sz="2800" b="0">
                <a:latin typeface="Calibri" panose="020F0502020204030204" charset="0"/>
                <a:ea typeface="宋体" panose="02010600030101010101" pitchFamily="2" charset="-122"/>
              </a:rPr>
              <a:t>年前比较少见到的半虚症状？这一块儿在伤寒原书中是否有所不足，是否可以填补？</a:t>
            </a:r>
            <a:r>
              <a:rPr lang="en-US" sz="2800" b="0">
                <a:latin typeface="Calibri" panose="020F0502020204030204" charset="0"/>
                <a:ea typeface="宋体" panose="02010600030101010101" pitchFamily="2" charset="-122"/>
              </a:rPr>
              <a:t>2. </a:t>
            </a:r>
            <a:r>
              <a:rPr lang="zh-CN" sz="2800" b="0">
                <a:latin typeface="Calibri" panose="020F0502020204030204" charset="0"/>
                <a:ea typeface="宋体" panose="02010600030101010101" pitchFamily="2" charset="-122"/>
              </a:rPr>
              <a:t>半证反映于胸腹脏器，是否能借鉴后世中医说的脏腑虚，归纳一些半虚的症状表现？</a:t>
            </a:r>
            <a:r>
              <a:rPr lang="en-US" sz="2800" b="0">
                <a:latin typeface="Calibri" panose="020F0502020204030204" charset="0"/>
                <a:ea typeface="宋体" panose="02010600030101010101" pitchFamily="2" charset="-122"/>
              </a:rPr>
              <a:t>3. </a:t>
            </a:r>
            <a:r>
              <a:rPr lang="zh-CN" sz="2800" b="0">
                <a:latin typeface="Calibri" panose="020F0502020204030204" charset="0"/>
                <a:ea typeface="宋体" panose="02010600030101010101" pitchFamily="2" charset="-122"/>
              </a:rPr>
              <a:t>半虚伤寒论涉及的方证有哪些，有什么可以扩展的方证药证？</a:t>
            </a:r>
            <a:endParaRPr lang="zh-CN" altLang="en-US" sz="2800" b="0">
              <a:latin typeface="Calibri" panose="020F0502020204030204" charset="0"/>
              <a:ea typeface="宋体" panose="02010600030101010101" pitchFamily="2"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00" name="文本框 99"/>
          <p:cNvSpPr txBox="1"/>
          <p:nvPr/>
        </p:nvSpPr>
        <p:spPr>
          <a:xfrm>
            <a:off x="1578610" y="388937"/>
            <a:ext cx="5080000" cy="521970"/>
          </a:xfrm>
          <a:prstGeom prst="rect">
            <a:avLst/>
          </a:prstGeom>
          <a:noFill/>
          <a:ln w="9525">
            <a:noFill/>
          </a:ln>
        </p:spPr>
        <p:txBody>
          <a:bodyPr>
            <a:spAutoFit/>
          </a:bodyPr>
          <a:p>
            <a:pPr indent="355600"/>
            <a:r>
              <a:rPr lang="zh-CN" sz="2800" b="0">
                <a:solidFill>
                  <a:srgbClr val="FF0000"/>
                </a:solidFill>
                <a:latin typeface="Calibri" panose="020F0502020204030204" charset="0"/>
                <a:ea typeface="宋体" panose="02010600030101010101" pitchFamily="2" charset="-122"/>
              </a:rPr>
              <a:t>问题探讨：</a:t>
            </a:r>
            <a:endParaRPr lang="zh-CN" altLang="en-US" sz="2800" b="0">
              <a:solidFill>
                <a:srgbClr val="FF0000"/>
              </a:solidFill>
              <a:latin typeface="Calibri" panose="020F0502020204030204" charset="0"/>
              <a:ea typeface="宋体" panose="02010600030101010101" pitchFamily="2" charset="-122"/>
            </a:endParaRPr>
          </a:p>
        </p:txBody>
      </p:sp>
      <p:sp>
        <p:nvSpPr>
          <p:cNvPr id="4" name="文本框 3"/>
          <p:cNvSpPr txBox="1"/>
          <p:nvPr/>
        </p:nvSpPr>
        <p:spPr>
          <a:xfrm>
            <a:off x="2153285" y="1617980"/>
            <a:ext cx="8136890" cy="3784600"/>
          </a:xfrm>
          <a:prstGeom prst="rect">
            <a:avLst/>
          </a:prstGeom>
          <a:noFill/>
          <a:ln w="9525">
            <a:noFill/>
          </a:ln>
        </p:spPr>
        <p:txBody>
          <a:bodyPr wrap="square">
            <a:spAutoFit/>
          </a:bodyPr>
          <a:p>
            <a:pPr indent="355600"/>
            <a:r>
              <a:rPr lang="en-US" sz="2400" b="0">
                <a:latin typeface="Calibri" panose="020F0502020204030204" charset="0"/>
                <a:ea typeface="宋体" panose="02010600030101010101" pitchFamily="2" charset="-122"/>
              </a:rPr>
              <a:t>4.</a:t>
            </a:r>
            <a:r>
              <a:rPr lang="zh-CN" sz="2400" b="0">
                <a:latin typeface="Calibri" panose="020F0502020204030204" charset="0"/>
                <a:ea typeface="宋体" panose="02010600030101010101" pitchFamily="2" charset="-122"/>
              </a:rPr>
              <a:t>半实的症状反应是什么？半实与里实怎么鉴别？对应有哪些现代疾病？这一部分内容在伤寒论里是近乎缺失的，能从其他古医籍里还原它吗？</a:t>
            </a:r>
            <a:r>
              <a:rPr lang="en-US" sz="2400" b="0">
                <a:latin typeface="Calibri" panose="020F0502020204030204" charset="0"/>
                <a:ea typeface="宋体" panose="02010600030101010101" pitchFamily="2" charset="-122"/>
              </a:rPr>
              <a:t>2. </a:t>
            </a:r>
            <a:r>
              <a:rPr lang="zh-CN" sz="2400" b="0">
                <a:latin typeface="Calibri" panose="020F0502020204030204" charset="0"/>
                <a:ea typeface="宋体" panose="02010600030101010101" pitchFamily="2" charset="-122"/>
              </a:rPr>
              <a:t>传统的所谓补肾填精的药物，比如枸杞，熟地，菟丝子等等，似乎与生地麦冬这种生津液的还是有点不一样，是不是归到补半虚的范畴更合适？感觉经方体系总是要能对传统医学的有益经验予以兼容并蓄，需要有一个合适的范畴可以较为恰当的归入才更好。</a:t>
            </a:r>
            <a:r>
              <a:rPr lang="en-US" sz="2400" b="0">
                <a:latin typeface="Calibri" panose="020F0502020204030204" charset="0"/>
                <a:ea typeface="宋体" panose="02010600030101010101" pitchFamily="2" charset="-122"/>
                <a:cs typeface="Times New Roman" panose="02020603050405020304" charset="0"/>
              </a:rPr>
              <a:t>   </a:t>
            </a:r>
            <a:r>
              <a:rPr lang="en-US" sz="2400" b="0">
                <a:latin typeface="Calibri" panose="020F0502020204030204" charset="0"/>
                <a:ea typeface="宋体" panose="02010600030101010101" pitchFamily="2" charset="-122"/>
              </a:rPr>
              <a:t>6.</a:t>
            </a:r>
            <a:r>
              <a:rPr lang="zh-CN" sz="2400" b="0">
                <a:latin typeface="Calibri" panose="020F0502020204030204" charset="0"/>
                <a:ea typeface="宋体" panose="02010600030101010101" pitchFamily="2" charset="-122"/>
              </a:rPr>
              <a:t>半表半里所含脏器较多，如何兼顾病变位置在脏器和症状反应来治疗？</a:t>
            </a:r>
            <a:endParaRPr lang="zh-CN" altLang="en-US" sz="2400" b="0">
              <a:latin typeface="Calibri" panose="020F0502020204030204" charset="0"/>
              <a:ea typeface="宋体" panose="02010600030101010101" pitchFamily="2"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47925" y="1771650"/>
            <a:ext cx="6829425" cy="1152525"/>
          </a:xfrm>
        </p:spPr>
        <p:txBody>
          <a:bodyPr>
            <a:noAutofit/>
          </a:bodyPr>
          <a:lstStyle/>
          <a:p>
            <a:pPr fontAlgn="auto">
              <a:lnSpc>
                <a:spcPct val="100000"/>
              </a:lnSpc>
            </a:pPr>
            <a:r>
              <a:rPr dirty="0">
                <a:solidFill>
                  <a:schemeClr val="accent5">
                    <a:lumMod val="50000"/>
                  </a:schemeClr>
                </a:solidFill>
                <a:latin typeface="方正小标宋简体" panose="03000509000000000000" pitchFamily="65" charset="-122"/>
                <a:ea typeface="方正小标宋简体" panose="03000509000000000000" pitchFamily="65" charset="-122"/>
                <a:sym typeface="+mn-ea"/>
              </a:rPr>
              <a:t>半表半里证之虚实探讨</a:t>
            </a:r>
            <a:endParaRPr dirty="0">
              <a:solidFill>
                <a:schemeClr val="accent5">
                  <a:lumMod val="50000"/>
                </a:schemeClr>
              </a:solidFill>
              <a:latin typeface="方正小标宋简体" panose="03000509000000000000" pitchFamily="65" charset="-122"/>
              <a:ea typeface="方正小标宋简体" panose="03000509000000000000" pitchFamily="65" charset="-122"/>
              <a:sym typeface="+mn-ea"/>
            </a:endParaRPr>
          </a:p>
        </p:txBody>
      </p:sp>
      <p:sp>
        <p:nvSpPr>
          <p:cNvPr id="3" name="文本框 2"/>
          <p:cNvSpPr txBox="1"/>
          <p:nvPr/>
        </p:nvSpPr>
        <p:spPr>
          <a:xfrm>
            <a:off x="4033837" y="3819525"/>
            <a:ext cx="3657600" cy="1306830"/>
          </a:xfrm>
          <a:prstGeom prst="rect">
            <a:avLst/>
          </a:prstGeom>
          <a:noFill/>
        </p:spPr>
        <p:txBody>
          <a:bodyPr wrap="square" rtlCol="0">
            <a:spAutoFit/>
          </a:bodyPr>
          <a:lstStyle/>
          <a:p>
            <a:pPr algn="ctr">
              <a:spcBef>
                <a:spcPts val="1800"/>
              </a:spcBef>
            </a:pPr>
            <a:r>
              <a:rPr lang="zh-CN" altLang="en-US" sz="3200" b="1" dirty="0">
                <a:solidFill>
                  <a:schemeClr val="accent5">
                    <a:lumMod val="50000"/>
                  </a:schemeClr>
                </a:solidFill>
                <a:latin typeface="楷体_GB2312" panose="02010609030101010101" charset="-122"/>
                <a:ea typeface="楷体_GB2312" panose="02010609030101010101" charset="-122"/>
              </a:rPr>
              <a:t>讲解：董洪坦</a:t>
            </a:r>
            <a:endParaRPr lang="en-US" altLang="zh-CN" sz="3200" b="1" dirty="0">
              <a:solidFill>
                <a:schemeClr val="accent5">
                  <a:lumMod val="50000"/>
                </a:schemeClr>
              </a:solidFill>
              <a:latin typeface="楷体_GB2312" panose="02010609030101010101" charset="-122"/>
              <a:ea typeface="楷体_GB2312" panose="02010609030101010101" charset="-122"/>
            </a:endParaRPr>
          </a:p>
          <a:p>
            <a:pPr algn="ctr">
              <a:spcBef>
                <a:spcPts val="1800"/>
              </a:spcBef>
            </a:pPr>
            <a:r>
              <a:rPr lang="zh-CN" altLang="en-US" sz="3200" b="1" dirty="0">
                <a:solidFill>
                  <a:schemeClr val="accent5">
                    <a:lumMod val="50000"/>
                  </a:schemeClr>
                </a:solidFill>
                <a:latin typeface="楷体_GB2312" panose="02010609030101010101" charset="-122"/>
                <a:ea typeface="楷体_GB2312" panose="02010609030101010101" charset="-122"/>
              </a:rPr>
              <a:t>日期：</a:t>
            </a:r>
            <a:r>
              <a:rPr lang="en-US" altLang="zh-CN" sz="3200" b="1" dirty="0">
                <a:solidFill>
                  <a:schemeClr val="accent5">
                    <a:lumMod val="50000"/>
                  </a:schemeClr>
                </a:solidFill>
                <a:latin typeface="楷体_GB2312" panose="02010609030101010101" charset="-122"/>
                <a:ea typeface="楷体_GB2312" panose="02010609030101010101" charset="-122"/>
              </a:rPr>
              <a:t>2022.5.20</a:t>
            </a:r>
            <a:endParaRPr lang="en-US" altLang="zh-CN" sz="3200" b="1" dirty="0">
              <a:solidFill>
                <a:schemeClr val="accent5">
                  <a:lumMod val="50000"/>
                </a:schemeClr>
              </a:solidFill>
              <a:latin typeface="楷体_GB2312" panose="02010609030101010101" charset="-122"/>
              <a:ea typeface="楷体_GB2312" panose="02010609030101010101"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81124" y="2507194"/>
            <a:ext cx="9429751" cy="2738120"/>
          </a:xfrm>
          <a:prstGeom prst="rect">
            <a:avLst/>
          </a:prstGeom>
          <a:noFill/>
        </p:spPr>
        <p:txBody>
          <a:bodyPr wrap="square" rtlCol="0">
            <a:spAutoFit/>
          </a:bodyPr>
          <a:lstStyle/>
          <a:p>
            <a:pPr algn="just">
              <a:lnSpc>
                <a:spcPct val="200000"/>
              </a:lnSpc>
            </a:pPr>
            <a:r>
              <a:rPr lang="zh-CN" altLang="en-US"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一、概念</a:t>
            </a:r>
            <a:endParaRPr lang="zh-CN" altLang="zh-CN"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半表半里证：介于表里之间，胸腹腔诸脏器，表现多为诸孔窍热，</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此外，食管亦多表现半表半里热证。</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ct val="1500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半表半里证：一般情况是</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多热少寒，不分虚实</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但可以</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探讨虚实。</a:t>
            </a:r>
            <a:r>
              <a:rPr lang="en-US" altLang="zh-CN"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81125" y="2048510"/>
            <a:ext cx="9678670" cy="4338320"/>
          </a:xfrm>
          <a:prstGeom prst="rect">
            <a:avLst/>
          </a:prstGeom>
          <a:noFill/>
        </p:spPr>
        <p:txBody>
          <a:bodyPr wrap="square" rtlCol="0">
            <a:spAutoFit/>
          </a:bodyPr>
          <a:lstStyle/>
          <a:p>
            <a:pPr algn="just">
              <a:lnSpc>
                <a:spcPts val="3600"/>
              </a:lnSpc>
            </a:pPr>
            <a:r>
              <a:rPr lang="zh-CN" altLang="en-US"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二、半表半里证常见方证</a:t>
            </a:r>
            <a:endParaRPr lang="zh-CN" altLang="zh-CN"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ct val="1500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（一</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）柴胡类方</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1</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大黄（实证）：大柴胡汤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2</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人参（虚证）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：小柴胡汤（</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柴胡桂枝汤、柴胡加龙骨牡蛎汤、柴胡加芒硝汤、柴胡去半夏加瓜蒌汤</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3</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干姜（寒证）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：柴胡桂枝干姜汤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4</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附子（阴证）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：四逆散（方后注：腹中痛者，加附子一枚）</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805304" y="2012950"/>
            <a:ext cx="9115425" cy="3538220"/>
          </a:xfrm>
          <a:prstGeom prst="rect">
            <a:avLst/>
          </a:prstGeom>
          <a:noFill/>
        </p:spPr>
        <p:txBody>
          <a:bodyPr wrap="square" rtlCol="0">
            <a:spAutoFit/>
          </a:bodyPr>
          <a:lstStyle/>
          <a:p>
            <a:r>
              <a:rPr lang="zh-CN" altLang="en-US" sz="2800" b="0" i="0" dirty="0">
                <a:solidFill>
                  <a:srgbClr val="FF0000"/>
                </a:solidFill>
                <a:effectLst/>
                <a:latin typeface="隶书" panose="02010509060101010101" pitchFamily="49" charset="-122"/>
                <a:ea typeface="隶书" panose="02010509060101010101" pitchFamily="49" charset="-122"/>
              </a:rPr>
              <a:t>半表半里</a:t>
            </a:r>
            <a:r>
              <a:rPr lang="zh-CN" altLang="en-US" sz="2800" b="0" i="0" dirty="0">
                <a:solidFill>
                  <a:srgbClr val="7030A0"/>
                </a:solidFill>
                <a:effectLst/>
                <a:latin typeface="隶书" panose="02010509060101010101" pitchFamily="49" charset="-122"/>
                <a:ea typeface="隶书" panose="02010509060101010101" pitchFamily="49" charset="-122"/>
              </a:rPr>
              <a:t>的定义：以消化道以外、体表以内诸脏器组织的病变为病理基础的一类整体疾病的症状反应。</a:t>
            </a:r>
            <a:endParaRPr lang="zh-CN" altLang="en-US" sz="2800" b="0" i="0" dirty="0">
              <a:solidFill>
                <a:srgbClr val="7030A0"/>
              </a:solidFill>
              <a:effectLst/>
              <a:latin typeface="隶书" panose="02010509060101010101" pitchFamily="49" charset="-122"/>
              <a:ea typeface="隶书" panose="02010509060101010101" pitchFamily="49" charset="-122"/>
            </a:endParaRPr>
          </a:p>
          <a:p>
            <a:endParaRPr lang="zh-CN" altLang="en-US" sz="2800" b="0" i="0" dirty="0">
              <a:solidFill>
                <a:srgbClr val="7030A0"/>
              </a:solidFill>
              <a:effectLst/>
              <a:latin typeface="隶书" panose="02010509060101010101" pitchFamily="49" charset="-122"/>
              <a:ea typeface="隶书" panose="02010509060101010101" pitchFamily="49" charset="-122"/>
            </a:endParaRPr>
          </a:p>
          <a:p>
            <a:r>
              <a:rPr lang="zh-CN" altLang="en-US" sz="2800" dirty="0">
                <a:solidFill>
                  <a:srgbClr val="FF0000"/>
                </a:solidFill>
                <a:latin typeface="隶书" panose="02010509060101010101" pitchFamily="49" charset="-122"/>
                <a:ea typeface="隶书" panose="02010509060101010101" pitchFamily="49" charset="-122"/>
              </a:rPr>
              <a:t>阴性证</a:t>
            </a:r>
            <a:r>
              <a:rPr lang="zh-CN" altLang="en-US" sz="2800" dirty="0">
                <a:solidFill>
                  <a:srgbClr val="7030A0"/>
                </a:solidFill>
                <a:latin typeface="隶书" panose="02010509060101010101" pitchFamily="49" charset="-122"/>
                <a:ea typeface="隶书" panose="02010509060101010101" pitchFamily="49" charset="-122"/>
              </a:rPr>
              <a:t>的定义：某类型疾病出现的人体整体或局部机能偏于沉衰的一类症状反应。</a:t>
            </a:r>
            <a:endParaRPr lang="zh-CN" altLang="en-US" sz="2800" dirty="0">
              <a:solidFill>
                <a:srgbClr val="7030A0"/>
              </a:solidFill>
              <a:latin typeface="隶书" panose="02010509060101010101" pitchFamily="49" charset="-122"/>
              <a:ea typeface="隶书" panose="02010509060101010101" pitchFamily="49" charset="-122"/>
            </a:endParaRPr>
          </a:p>
          <a:p>
            <a:endParaRPr lang="zh-CN" altLang="en-US" sz="2800" dirty="0">
              <a:solidFill>
                <a:srgbClr val="7030A0"/>
              </a:solidFill>
              <a:latin typeface="隶书" panose="02010509060101010101" pitchFamily="49" charset="-122"/>
              <a:ea typeface="隶书" panose="02010509060101010101" pitchFamily="49" charset="-122"/>
            </a:endParaRPr>
          </a:p>
          <a:p>
            <a:r>
              <a:rPr lang="zh-CN" altLang="en-US" sz="2800" dirty="0">
                <a:solidFill>
                  <a:srgbClr val="FF0000"/>
                </a:solidFill>
                <a:latin typeface="隶书" panose="02010509060101010101" pitchFamily="49" charset="-122"/>
                <a:ea typeface="隶书" panose="02010509060101010101" pitchFamily="49" charset="-122"/>
              </a:rPr>
              <a:t>阳性证</a:t>
            </a:r>
            <a:r>
              <a:rPr lang="zh-CN" altLang="en-US" sz="2800" dirty="0">
                <a:solidFill>
                  <a:srgbClr val="7030A0"/>
                </a:solidFill>
                <a:latin typeface="隶书" panose="02010509060101010101" pitchFamily="49" charset="-122"/>
                <a:ea typeface="隶书" panose="02010509060101010101" pitchFamily="49" charset="-122"/>
              </a:rPr>
              <a:t>定义：某种类型的疾病，出现了人体整体或局部机能偏于亢奋的一种疾病。</a:t>
            </a:r>
            <a:endParaRPr lang="zh-CN" altLang="en-US" sz="2800" dirty="0">
              <a:solidFill>
                <a:srgbClr val="7030A0"/>
              </a:solidFill>
              <a:latin typeface="隶书" panose="02010509060101010101" pitchFamily="49" charset="-122"/>
              <a:ea typeface="隶书" panose="02010509060101010101" pitchFamily="49" charset="-122"/>
            </a:endParaRPr>
          </a:p>
        </p:txBody>
      </p:sp>
      <p:sp>
        <p:nvSpPr>
          <p:cNvPr id="2" name="文本框 1"/>
          <p:cNvSpPr txBox="1"/>
          <p:nvPr/>
        </p:nvSpPr>
        <p:spPr>
          <a:xfrm>
            <a:off x="1390015" y="488950"/>
            <a:ext cx="3027680" cy="583565"/>
          </a:xfrm>
          <a:prstGeom prst="rect">
            <a:avLst/>
          </a:prstGeom>
          <a:noFill/>
        </p:spPr>
        <p:txBody>
          <a:bodyPr wrap="none" rtlCol="0" anchor="t">
            <a:spAutoFit/>
          </a:bodyPr>
          <a:p>
            <a:r>
              <a:rPr lang="en-US" altLang="zh-CN" sz="3200" dirty="0">
                <a:solidFill>
                  <a:srgbClr val="FF0000"/>
                </a:solidFill>
                <a:latin typeface="隶书" panose="02010509060101010101" pitchFamily="49" charset="-122"/>
                <a:ea typeface="隶书" panose="02010509060101010101" pitchFamily="49" charset="-122"/>
                <a:sym typeface="+mn-ea"/>
              </a:rPr>
              <a:t>1.</a:t>
            </a:r>
            <a:r>
              <a:rPr lang="zh-CN" altLang="en-US" sz="3200" dirty="0">
                <a:solidFill>
                  <a:srgbClr val="FF0000"/>
                </a:solidFill>
                <a:effectLst/>
                <a:latin typeface="隶书" panose="02010509060101010101" pitchFamily="49" charset="-122"/>
                <a:ea typeface="隶书" panose="02010509060101010101" pitchFamily="49" charset="-122"/>
                <a:sym typeface="+mn-ea"/>
              </a:rPr>
              <a:t>半证的阴与阳</a:t>
            </a:r>
            <a:endParaRPr lang="zh-CN" altLang="en-US" sz="3200" dirty="0">
              <a:solidFill>
                <a:srgbClr val="FF0000"/>
              </a:solidFill>
              <a:effectLst/>
              <a:latin typeface="隶书" panose="02010509060101010101" pitchFamily="49" charset="-122"/>
              <a:ea typeface="隶书" panose="02010509060101010101" pitchFamily="49" charset="-122"/>
              <a:sym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510664" y="2015704"/>
            <a:ext cx="9429751" cy="3784600"/>
          </a:xfrm>
          <a:prstGeom prst="rect">
            <a:avLst/>
          </a:prstGeom>
          <a:noFill/>
        </p:spPr>
        <p:txBody>
          <a:bodyPr wrap="square" rtlCol="0">
            <a:spAutoFit/>
          </a:bodyPr>
          <a:lstStyle/>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（二</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）芩连柏</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类方</a:t>
            </a:r>
            <a:endPar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1</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芩连柏类方：</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黄连解毒汤（补）、</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葛根芩连汤、奔豚汤、小陷胸汤、黄芩汤、黄芩加半夏生姜汤、《千金》三物黄芩汤、白头翁汤、黄连粉</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2</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）芩连柏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大黄（实证）：大黄黄连泻心汤、泻心汤、大黄消石汤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3</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）芩连柏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甘草、阿胶（虚证）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：黄连阿胶汤、白头翁加甘草阿胶汤</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81124" y="2048724"/>
            <a:ext cx="9429751" cy="3784600"/>
          </a:xfrm>
          <a:prstGeom prst="rect">
            <a:avLst/>
          </a:prstGeom>
          <a:noFill/>
        </p:spPr>
        <p:txBody>
          <a:bodyPr wrap="square" rtlCol="0">
            <a:spAutoFit/>
          </a:bodyPr>
          <a:lstStyle/>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4</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）芩连</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人参、干姜（虚寒证）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：半夏泻心汤、甘草泻心汤、生姜泻心汤、黄连汤、《外台》黄芩汤、干姜黄芩黄连人参汤</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5</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干姜（寒证）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：柴胡桂枝干姜汤</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麻黄升麻汤、鳖甲煎丸、侯氏黑散、王不留行散</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6</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黄芪（虚证）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：《千金》三黄汤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黄芪、附子（阴证）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《千金》三黄汤，</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方后注：先有寒，加附子一枚）</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7</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）芩连柏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附子（阴证）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：附子泻心汤、乌梅丸、黄土汤</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01749" y="2355429"/>
            <a:ext cx="9429751" cy="3322955"/>
          </a:xfrm>
          <a:prstGeom prst="rect">
            <a:avLst/>
          </a:prstGeom>
          <a:noFill/>
        </p:spPr>
        <p:txBody>
          <a:bodyPr wrap="square" rtlCol="0">
            <a:spAutoFit/>
          </a:bodyPr>
          <a:lstStyle/>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（三）</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栀子类方</a:t>
            </a:r>
            <a:endPar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1</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）栀子类方：栀子豉汤、栀子生姜豉汤</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、栀子柏皮汤、栀子厚朴汤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2</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大黄（实证）：栀子大黄汤、枳实栀子豉汤、茵陈蒿汤、大黄硝石汤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3</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甘草（虚证）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：栀子甘草豉汤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11274" y="2554184"/>
            <a:ext cx="9429751" cy="2861310"/>
          </a:xfrm>
          <a:prstGeom prst="rect">
            <a:avLst/>
          </a:prstGeom>
          <a:noFill/>
        </p:spPr>
        <p:txBody>
          <a:bodyPr wrap="square" rtlCol="0">
            <a:spAutoFit/>
          </a:bodyPr>
          <a:lstStyle/>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4</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人参（虚证）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：栀子人参散（方出《太平圣惠方》，名见《普济方》，组成：栀子、人参、甘草、升麻、乌梅、赤石脂，治下焦壅热，气逆不续，呕吐不禁。）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（补）</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5</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干姜（寒证）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：栀子干姜汤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6</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乌头（阴证）</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：妙应丸（载于</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《圣济总录》，组成：</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栀子、干姜</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、乌头，治胃寒肠热，腹胀泄利。</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）（补）</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01749" y="2355429"/>
            <a:ext cx="9429751" cy="3784600"/>
          </a:xfrm>
          <a:prstGeom prst="rect">
            <a:avLst/>
          </a:prstGeom>
          <a:noFill/>
        </p:spPr>
        <p:txBody>
          <a:bodyPr wrap="square" rtlCol="0">
            <a:spAutoFit/>
          </a:bodyPr>
          <a:lstStyle/>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（四）</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相关条文</a:t>
            </a:r>
            <a:endPar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1</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）发汗后，水药不得入口为逆，若更发汗，必吐下不止。发汗吐下后，虚烦不得眠，若剧者，必反覆颠倒，心中懊憹，栀子豉汤主之；若</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少气</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者，栀子</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甘草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豉汤主之；若呕者，栀子生姜豉汤主之。</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2</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）热利下重者，白头翁汤主之。</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3</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产后下利</a:t>
            </a:r>
            <a:r>
              <a:rPr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虚极</a:t>
            </a:r>
            <a:r>
              <a:rPr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，白头翁加</a:t>
            </a:r>
            <a:r>
              <a:rPr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甘草阿胶</a:t>
            </a:r>
            <a:r>
              <a:rPr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汤主之。</a:t>
            </a:r>
            <a:endParaRPr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9060" y="2127885"/>
            <a:ext cx="11630025" cy="3907790"/>
          </a:xfrm>
          <a:prstGeom prst="rect">
            <a:avLst/>
          </a:prstGeom>
          <a:noFill/>
        </p:spPr>
        <p:txBody>
          <a:bodyPr wrap="square" rtlCol="0">
            <a:spAutoFit/>
          </a:bodyPr>
          <a:lstStyle/>
          <a:p>
            <a:pPr indent="133350"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en-US"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三、</a:t>
            </a:r>
            <a:r>
              <a:rPr lang="zh-CN"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分析</a:t>
            </a:r>
            <a:endParaRPr lang="zh-CN"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ct val="1500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（一）半表半里</a:t>
            </a:r>
            <a:r>
              <a:rPr lang="zh-CN"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虚寒阴证</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方剂</a:t>
            </a:r>
            <a:endPar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1</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甘草（有）；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人参</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干姜（有）；柴胡</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附子</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（缺）</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2</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黄连</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甘草（有）；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黄连</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人参</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黄连</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干姜（有）；黄连</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附子（有）</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3</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甘草（有）；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人参</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干姜（有）；黄芩</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附子（有）</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4</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甘草（有）；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人参</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（有）</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黄柏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干姜（有）；黄柏</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附子（有）</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5</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甘草（有）；栀子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人参</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（缺）</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干姜（有）；栀子</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附子</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（缺）</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800224" y="1819274"/>
            <a:ext cx="9429751" cy="4276725"/>
          </a:xfrm>
          <a:prstGeom prst="rect">
            <a:avLst/>
          </a:prstGeom>
          <a:noFill/>
        </p:spPr>
        <p:txBody>
          <a:bodyPr wrap="square" rtlCol="0">
            <a:spAutoFit/>
          </a:bodyPr>
          <a:lstStyle/>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（二）半表半里</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阳证与阴证</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阳证：半表半里热证（胸腹腔诸脏及诸孔窍之热、胸中热），</a:t>
            </a:r>
            <a:endPar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en-US" altLang="zh-CN" sz="2400" kern="100" dirty="0">
                <a:solidFill>
                  <a:schemeClr val="accent5">
                    <a:lumMod val="50000"/>
                  </a:schemeClr>
                </a:solidFill>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代表方小柴胡汤、黄连解毒汤（补）、栀子豉汤。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阴证：在半表半里热证基础上出现机能沉衰的表现，</a:t>
            </a:r>
            <a:endPar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en-US" altLang="zh-CN" sz="2400" kern="100" dirty="0">
                <a:solidFill>
                  <a:schemeClr val="accent5">
                    <a:lumMod val="50000"/>
                  </a:schemeClr>
                </a:solidFill>
                <a:latin typeface="黑体" panose="02010609060101010101" pitchFamily="49" charset="-122"/>
                <a:ea typeface="黑体" panose="02010609060101010101" pitchFamily="49" charset="-122"/>
                <a:cs typeface="Times New Roman" panose="02020603050405020304" charset="0"/>
              </a:rPr>
              <a:t>        </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代表方乌梅丸、附子泻心汤、柴胡附子汤（缺）。</a:t>
            </a:r>
            <a:endPar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latin typeface="黑体" panose="02010609060101010101" pitchFamily="49" charset="-122"/>
                <a:ea typeface="黑体" panose="02010609060101010101" pitchFamily="49" charset="-122"/>
                <a:cs typeface="Times New Roman" panose="02020603050405020304" charset="0"/>
              </a:rPr>
              <a:t>  阴证</a:t>
            </a:r>
            <a:r>
              <a:rPr lang="zh-CN" altLang="en-US"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机转</a:t>
            </a:r>
            <a:r>
              <a:rPr lang="zh-CN" altLang="en-US" sz="2400" kern="100" dirty="0">
                <a:solidFill>
                  <a:schemeClr val="accent5">
                    <a:lumMod val="50000"/>
                  </a:schemeClr>
                </a:solidFill>
                <a:latin typeface="黑体" panose="02010609060101010101" pitchFamily="49" charset="-122"/>
                <a:ea typeface="黑体" panose="02010609060101010101" pitchFamily="49" charset="-122"/>
                <a:cs typeface="Times New Roman" panose="02020603050405020304" charset="0"/>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在半表半里热证基础上出现机能不足的表现，</a:t>
            </a:r>
            <a:endPar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latin typeface="黑体" panose="02010609060101010101" pitchFamily="49" charset="-122"/>
                <a:ea typeface="黑体" panose="02010609060101010101" pitchFamily="49" charset="-122"/>
                <a:cs typeface="Times New Roman" panose="02020603050405020304" charset="0"/>
              </a:rPr>
              <a:t>            代表方半夏泻心汤、栀子干姜汤、柴胡桂枝干姜汤。</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381124" y="2357969"/>
            <a:ext cx="9429751" cy="3322955"/>
          </a:xfrm>
          <a:prstGeom prst="rect">
            <a:avLst/>
          </a:prstGeom>
          <a:noFill/>
        </p:spPr>
        <p:txBody>
          <a:bodyPr wrap="square" rtlCol="0">
            <a:spAutoFit/>
          </a:bodyPr>
          <a:lstStyle/>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阴证：机能偏于低下虚衰的病理状态。</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阳证：机能偏于亢奋强壮的病理状态。</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寒证：整体的、或局部的温度偏低的病理状态。</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热证：整体的、或局部的温度偏高的病理状态。</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虚证：机能偏于低下，伴气血水的生成不足或运行无力。</a:t>
            </a:r>
            <a:endPar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实证：气血水偏多，或运行不畅阻滞，或病理产物过多，</a:t>
            </a:r>
            <a:endPar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indent="133350" algn="just">
              <a:lnSpc>
                <a:spcPts val="3600"/>
              </a:lnSpc>
            </a:pPr>
            <a:r>
              <a:rPr lang="en-US" altLang="zh-CN" sz="2400" kern="100" dirty="0">
                <a:solidFill>
                  <a:schemeClr val="accent5">
                    <a:lumMod val="50000"/>
                  </a:schemeClr>
                </a:solidFill>
                <a:latin typeface="黑体" panose="02010609060101010101" pitchFamily="49" charset="-122"/>
                <a:ea typeface="黑体" panose="02010609060101010101" pitchFamily="49" charset="-122"/>
                <a:cs typeface="Times New Roman" panose="02020603050405020304" charset="0"/>
              </a:rPr>
              <a:t>         </a:t>
            </a:r>
            <a:r>
              <a:rPr lang="zh-CN"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如结石宿食燥屎，或邪气亢盛。</a:t>
            </a:r>
            <a:endParaRPr lang="zh-CN" altLang="zh-CN" sz="20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182370" y="1337310"/>
            <a:ext cx="10409555" cy="4615815"/>
          </a:xfrm>
          <a:prstGeom prst="rect">
            <a:avLst/>
          </a:prstGeom>
          <a:noFill/>
        </p:spPr>
        <p:txBody>
          <a:bodyPr wrap="square" rtlCol="0">
            <a:spAutoFit/>
          </a:bodyPr>
          <a:lstStyle/>
          <a:p>
            <a:pPr algn="just">
              <a:lnSpc>
                <a:spcPct val="150000"/>
              </a:lnSpc>
            </a:pPr>
            <a:r>
              <a:rPr lang="zh-CN" altLang="en-US"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四、探讨</a:t>
            </a:r>
            <a:endParaRPr lang="zh-CN" altLang="en-US" sz="2800" b="1"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（一）</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理论探讨</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1</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）半表半里</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阳证：半表半里热证；</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2</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）半表半里阴证：在半表半里阳证基础上出现机能沉衰；</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3</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半表半里热证：</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①食管之热，如</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胸中灼热；②</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诸孔窍热，如目赤鼻衄、口舌生疮、齿</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龈</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肿痛、嘴角起泡、面部痤疮、尿道灼热、痔疮出血、血精等；</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4</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半表半里寒证：</a:t>
            </a:r>
            <a:r>
              <a:rPr lang="zh-CN" altLang="en-US"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①胸中冷痛；②</a:t>
            </a:r>
            <a:r>
              <a:rPr 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性功能和生殖功能下降，以</a:t>
            </a:r>
            <a:r>
              <a:rPr lang="en-US" alt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a:t>
            </a:r>
            <a:r>
              <a:rPr 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寒</a:t>
            </a:r>
            <a:r>
              <a:rPr lang="en-US" alt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a:t>
            </a:r>
            <a:r>
              <a:rPr 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rPr>
              <a:t>为主要表现，如阴囊湿冷、阴头寒冷、会阴冷痛、少腹寒冷、寒疝疼痛等</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a:t>
            </a:r>
            <a:endPar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1551305" y="2337435"/>
            <a:ext cx="9204325" cy="3415030"/>
          </a:xfrm>
          <a:prstGeom prst="rect">
            <a:avLst/>
          </a:prstGeom>
          <a:noFill/>
        </p:spPr>
        <p:txBody>
          <a:bodyPr wrap="square" rtlCol="0">
            <a:spAutoFit/>
          </a:bodyPr>
          <a:lstStyle/>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5</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半表半里虚证：</a:t>
            </a:r>
            <a:r>
              <a:rPr 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sym typeface="+mn-ea"/>
              </a:rPr>
              <a:t>性功能和生殖功能下降，以</a:t>
            </a:r>
            <a:r>
              <a:rPr lang="en-US" alt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sym typeface="+mn-ea"/>
              </a:rPr>
              <a:t>“</a:t>
            </a:r>
            <a:r>
              <a:rPr 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sym typeface="+mn-ea"/>
              </a:rPr>
              <a:t>虚</a:t>
            </a:r>
            <a:r>
              <a:rPr lang="en-US" alt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sym typeface="+mn-ea"/>
              </a:rPr>
              <a:t>”</a:t>
            </a:r>
            <a:r>
              <a:rPr lang="zh-CN" sz="2400" kern="100" dirty="0">
                <a:solidFill>
                  <a:srgbClr val="FF0000"/>
                </a:solidFill>
                <a:latin typeface="黑体" panose="02010609060101010101" pitchFamily="49" charset="-122"/>
                <a:ea typeface="黑体" panose="02010609060101010101" pitchFamily="49" charset="-122"/>
                <a:cs typeface="Times New Roman" panose="02020603050405020304" charset="0"/>
                <a:sym typeface="+mn-ea"/>
              </a:rPr>
              <a:t>为主要表现，如性欲下降、阳痿早泄、遗精滑精、弱精死精、稀发排卵、卵巢早衰等</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a:t>
            </a:r>
            <a:endPar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endParaRPr>
          </a:p>
          <a:p>
            <a:pPr algn="just">
              <a:lnSpc>
                <a:spcPct val="15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en-US" altLang="zh-CN"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6</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a:t>
            </a: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rPr>
              <a:t>半表半里实证：</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sym typeface="+mn-ea"/>
              </a:rPr>
              <a:t>雄激素分泌过多、性早熟、</a:t>
            </a:r>
            <a:r>
              <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rPr>
              <a:t>性与旺盛、阳强、脂溢性脱发、脂溢性皮炎、女性多毛症；雌激素分泌过多、乳腺增生、子宫肌瘤、男性乳房增大等。</a:t>
            </a:r>
            <a:endParaRPr lang="zh-CN" altLang="en-US" sz="2400" kern="100" dirty="0">
              <a:solidFill>
                <a:srgbClr val="FF0000"/>
              </a:solidFill>
              <a:effectLst/>
              <a:latin typeface="黑体" panose="02010609060101010101" pitchFamily="49" charset="-122"/>
              <a:ea typeface="黑体" panose="02010609060101010101" pitchFamily="49" charset="-122"/>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22655" y="1856740"/>
            <a:ext cx="10097135" cy="3415030"/>
          </a:xfrm>
          <a:prstGeom prst="rect">
            <a:avLst/>
          </a:prstGeom>
          <a:noFill/>
        </p:spPr>
        <p:txBody>
          <a:bodyPr wrap="square" rtlCol="0">
            <a:spAutoFit/>
          </a:bodyPr>
          <a:lstStyle/>
          <a:p>
            <a:r>
              <a:rPr lang="zh-CN" sz="3600" dirty="0">
                <a:solidFill>
                  <a:srgbClr val="7030A0"/>
                </a:solidFill>
                <a:latin typeface="隶书" panose="02010509060101010101" pitchFamily="49" charset="-122"/>
                <a:ea typeface="隶书" panose="02010509060101010101" pitchFamily="49" charset="-122"/>
              </a:rPr>
              <a:t>（</a:t>
            </a:r>
            <a:r>
              <a:rPr sz="3600" dirty="0">
                <a:solidFill>
                  <a:srgbClr val="7030A0"/>
                </a:solidFill>
                <a:latin typeface="隶书" panose="02010509060101010101" pitchFamily="49" charset="-122"/>
                <a:ea typeface="隶书" panose="02010509060101010101" pitchFamily="49" charset="-122"/>
              </a:rPr>
              <a:t>1）从</a:t>
            </a:r>
            <a:r>
              <a:rPr sz="3600" dirty="0">
                <a:solidFill>
                  <a:srgbClr val="FF0000"/>
                </a:solidFill>
                <a:latin typeface="隶书" panose="02010509060101010101" pitchFamily="49" charset="-122"/>
                <a:ea typeface="隶书" panose="02010509060101010101" pitchFamily="49" charset="-122"/>
              </a:rPr>
              <a:t>病位、病性、三毒</a:t>
            </a:r>
            <a:r>
              <a:rPr sz="3600" dirty="0">
                <a:solidFill>
                  <a:srgbClr val="7030A0"/>
                </a:solidFill>
                <a:latin typeface="隶书" panose="02010509060101010101" pitchFamily="49" charset="-122"/>
                <a:ea typeface="隶书" panose="02010509060101010101" pitchFamily="49" charset="-122"/>
              </a:rPr>
              <a:t>到疾病</a:t>
            </a:r>
            <a:r>
              <a:rPr sz="3600" dirty="0">
                <a:solidFill>
                  <a:srgbClr val="FF0000"/>
                </a:solidFill>
                <a:latin typeface="隶书" panose="02010509060101010101" pitchFamily="49" charset="-122"/>
                <a:ea typeface="隶书" panose="02010509060101010101" pitchFamily="49" charset="-122"/>
              </a:rPr>
              <a:t>类型</a:t>
            </a:r>
            <a:r>
              <a:rPr sz="3600" dirty="0">
                <a:solidFill>
                  <a:srgbClr val="7030A0"/>
                </a:solidFill>
                <a:latin typeface="隶书" panose="02010509060101010101" pitchFamily="49" charset="-122"/>
                <a:ea typeface="隶书" panose="02010509060101010101" pitchFamily="49" charset="-122"/>
              </a:rPr>
              <a:t>与疾病</a:t>
            </a:r>
            <a:r>
              <a:rPr sz="3600" dirty="0">
                <a:solidFill>
                  <a:srgbClr val="FF0000"/>
                </a:solidFill>
                <a:latin typeface="隶书" panose="02010509060101010101" pitchFamily="49" charset="-122"/>
                <a:ea typeface="隶书" panose="02010509060101010101" pitchFamily="49" charset="-122"/>
              </a:rPr>
              <a:t>性质</a:t>
            </a:r>
            <a:endParaRPr sz="3600" dirty="0">
              <a:solidFill>
                <a:srgbClr val="7030A0"/>
              </a:solidFill>
              <a:latin typeface="隶书" panose="02010509060101010101" pitchFamily="49" charset="-122"/>
              <a:ea typeface="隶书" panose="02010509060101010101" pitchFamily="49" charset="-122"/>
            </a:endParaRPr>
          </a:p>
          <a:p>
            <a:r>
              <a:rPr lang="en-US" sz="3600" dirty="0">
                <a:solidFill>
                  <a:srgbClr val="7030A0"/>
                </a:solidFill>
                <a:latin typeface="隶书" panose="02010509060101010101" pitchFamily="49" charset="-122"/>
                <a:ea typeface="隶书" panose="02010509060101010101" pitchFamily="49" charset="-122"/>
              </a:rPr>
              <a:t>    </a:t>
            </a:r>
            <a:r>
              <a:rPr sz="3600" dirty="0">
                <a:solidFill>
                  <a:srgbClr val="7030A0"/>
                </a:solidFill>
                <a:latin typeface="隶书" panose="02010509060101010101" pitchFamily="49" charset="-122"/>
                <a:ea typeface="隶书" panose="02010509060101010101" pitchFamily="49" charset="-122"/>
              </a:rPr>
              <a:t>李老师在胡老</a:t>
            </a:r>
            <a:r>
              <a:rPr lang="zh-CN" sz="3600" dirty="0">
                <a:solidFill>
                  <a:srgbClr val="7030A0"/>
                </a:solidFill>
                <a:latin typeface="隶书" panose="02010509060101010101" pitchFamily="49" charset="-122"/>
                <a:ea typeface="隶书" panose="02010509060101010101" pitchFamily="49" charset="-122"/>
              </a:rPr>
              <a:t>经方</a:t>
            </a:r>
            <a:r>
              <a:rPr sz="3600" dirty="0">
                <a:solidFill>
                  <a:srgbClr val="7030A0"/>
                </a:solidFill>
                <a:latin typeface="隶书" panose="02010509060101010101" pitchFamily="49" charset="-122"/>
                <a:ea typeface="隶书" panose="02010509060101010101" pitchFamily="49" charset="-122"/>
              </a:rPr>
              <a:t>体系的基础上提出了：病位+三毒-------疾病类型：表、里、半、水、血、气（这6项是并列关系，可以同时合病）；病情-----疾病性质：阴、阳、寒、热、虚、实（这6项也是并列的关系，可以同时发生）。</a:t>
            </a:r>
            <a:endParaRPr sz="36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703387" y="1988785"/>
            <a:ext cx="8505825" cy="3599815"/>
          </a:xfrm>
          <a:prstGeom prst="rect">
            <a:avLst/>
          </a:prstGeom>
          <a:noFill/>
        </p:spPr>
        <p:txBody>
          <a:bodyPr wrap="square" rtlCol="0">
            <a:spAutoFit/>
          </a:bodyPr>
          <a:lstStyle/>
          <a:p>
            <a:pPr>
              <a:lnSpc>
                <a:spcPct val="200000"/>
              </a:lnSpc>
            </a:pPr>
            <a:r>
              <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rPr>
              <a:t>（二）实践探讨</a:t>
            </a:r>
            <a:endParaRPr lang="zh-CN" altLang="en-US" sz="2400" kern="100" dirty="0">
              <a:solidFill>
                <a:schemeClr val="accent5">
                  <a:lumMod val="50000"/>
                </a:schemeClr>
              </a:solidFill>
              <a:effectLst/>
              <a:latin typeface="黑体" panose="02010609060101010101" pitchFamily="49" charset="-122"/>
              <a:ea typeface="黑体" panose="02010609060101010101" pitchFamily="49" charset="-122"/>
              <a:cs typeface="Times New Roman" panose="02020603050405020304" charset="0"/>
              <a:sym typeface="+mn-ea"/>
            </a:endParaRPr>
          </a:p>
          <a:p>
            <a:pPr>
              <a:lnSpc>
                <a:spcPct val="150000"/>
              </a:lnSpc>
            </a:pPr>
            <a:r>
              <a:rPr lang="zh-CN" sz="2400" dirty="0">
                <a:solidFill>
                  <a:srgbClr val="FF0000"/>
                </a:solidFill>
                <a:latin typeface="黑体" panose="02010609060101010101" pitchFamily="49" charset="-122"/>
                <a:ea typeface="黑体" panose="02010609060101010101" pitchFamily="49" charset="-122"/>
              </a:rPr>
              <a:t>补肾壮阳、填精益髓</a:t>
            </a:r>
            <a:r>
              <a:rPr lang="zh-CN" sz="2400" dirty="0">
                <a:solidFill>
                  <a:schemeClr val="accent5">
                    <a:lumMod val="50000"/>
                  </a:schemeClr>
                </a:solidFill>
                <a:latin typeface="黑体" panose="02010609060101010101" pitchFamily="49" charset="-122"/>
                <a:ea typeface="黑体" panose="02010609060101010101" pitchFamily="49" charset="-122"/>
              </a:rPr>
              <a:t>的中药，在《伤寒论》、《金匮要略》中使用的不多，这些药物也不好做</a:t>
            </a:r>
            <a:r>
              <a:rPr lang="zh-CN" sz="2400" dirty="0">
                <a:solidFill>
                  <a:schemeClr val="accent5">
                    <a:lumMod val="50000"/>
                  </a:schemeClr>
                </a:solidFill>
                <a:latin typeface="黑体" panose="02010609060101010101" pitchFamily="49" charset="-122"/>
                <a:ea typeface="黑体" panose="02010609060101010101" pitchFamily="49" charset="-122"/>
                <a:sym typeface="+mn-ea"/>
              </a:rPr>
              <a:t>六经</a:t>
            </a:r>
            <a:r>
              <a:rPr lang="zh-CN" sz="2400" dirty="0">
                <a:solidFill>
                  <a:schemeClr val="accent5">
                    <a:lumMod val="50000"/>
                  </a:schemeClr>
                </a:solidFill>
                <a:latin typeface="黑体" panose="02010609060101010101" pitchFamily="49" charset="-122"/>
                <a:ea typeface="黑体" panose="02010609060101010101" pitchFamily="49" charset="-122"/>
              </a:rPr>
              <a:t>归属，但通过排除法，可以分析出发挥</a:t>
            </a:r>
            <a:r>
              <a:rPr lang="zh-CN" sz="2400" dirty="0">
                <a:solidFill>
                  <a:srgbClr val="FF0000"/>
                </a:solidFill>
                <a:latin typeface="黑体" panose="02010609060101010101" pitchFamily="49" charset="-122"/>
                <a:ea typeface="黑体" panose="02010609060101010101" pitchFamily="49" charset="-122"/>
              </a:rPr>
              <a:t>人体性功能和生殖功能的器官</a:t>
            </a:r>
            <a:r>
              <a:rPr lang="zh-CN" sz="2400" dirty="0">
                <a:solidFill>
                  <a:schemeClr val="accent5">
                    <a:lumMod val="50000"/>
                  </a:schemeClr>
                </a:solidFill>
                <a:latin typeface="黑体" panose="02010609060101010101" pitchFamily="49" charset="-122"/>
                <a:ea typeface="黑体" panose="02010609060101010101" pitchFamily="49" charset="-122"/>
              </a:rPr>
              <a:t>位置，既不在表、也不在里，那么，可以认为其</a:t>
            </a:r>
            <a:r>
              <a:rPr lang="zh-CN" sz="2400" dirty="0">
                <a:solidFill>
                  <a:srgbClr val="FF0000"/>
                </a:solidFill>
                <a:latin typeface="黑体" panose="02010609060101010101" pitchFamily="49" charset="-122"/>
                <a:ea typeface="黑体" panose="02010609060101010101" pitchFamily="49" charset="-122"/>
              </a:rPr>
              <a:t>属于半表半里</a:t>
            </a:r>
            <a:r>
              <a:rPr lang="zh-CN" sz="2400" dirty="0">
                <a:solidFill>
                  <a:schemeClr val="accent5">
                    <a:lumMod val="50000"/>
                  </a:schemeClr>
                </a:solidFill>
                <a:latin typeface="黑体" panose="02010609060101010101" pitchFamily="49" charset="-122"/>
                <a:ea typeface="黑体" panose="02010609060101010101" pitchFamily="49" charset="-122"/>
              </a:rPr>
              <a:t>。</a:t>
            </a:r>
            <a:endParaRPr lang="zh-CN" sz="24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endParaRPr lang="zh-CN" sz="2400"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494155" y="2217420"/>
            <a:ext cx="9083040" cy="3415030"/>
          </a:xfrm>
          <a:prstGeom prst="rect">
            <a:avLst/>
          </a:prstGeom>
          <a:noFill/>
        </p:spPr>
        <p:txBody>
          <a:bodyPr wrap="square" rtlCol="0">
            <a:spAutoFit/>
          </a:bodyPr>
          <a:lstStyle/>
          <a:p>
            <a:pPr>
              <a:lnSpc>
                <a:spcPct val="150000"/>
              </a:lnSpc>
            </a:pPr>
            <a:r>
              <a:rPr lang="zh-CN" sz="2400" dirty="0">
                <a:solidFill>
                  <a:srgbClr val="FF0000"/>
                </a:solidFill>
                <a:latin typeface="黑体" panose="02010609060101010101" pitchFamily="49" charset="-122"/>
                <a:ea typeface="黑体" panose="02010609060101010101" pitchFamily="49" charset="-122"/>
              </a:rPr>
              <a:t>由于人体性功能和生殖功能异常而表现的各种虚证、实证、寒证、热证，可以作为临床中判断半表半里证的新探索</a:t>
            </a:r>
            <a:r>
              <a:rPr lang="zh-CN" sz="2400" dirty="0">
                <a:solidFill>
                  <a:srgbClr val="FF0000"/>
                </a:solidFill>
                <a:latin typeface="黑体" panose="02010609060101010101" pitchFamily="49" charset="-122"/>
                <a:ea typeface="黑体" panose="02010609060101010101" pitchFamily="49" charset="-122"/>
                <a:sym typeface="+mn-ea"/>
              </a:rPr>
              <a:t>、新视角、新抓手</a:t>
            </a:r>
            <a:r>
              <a:rPr lang="zh-CN" sz="2400" dirty="0">
                <a:solidFill>
                  <a:srgbClr val="FF0000"/>
                </a:solidFill>
                <a:latin typeface="黑体" panose="02010609060101010101" pitchFamily="49" charset="-122"/>
                <a:ea typeface="黑体" panose="02010609060101010101" pitchFamily="49" charset="-122"/>
              </a:rPr>
              <a:t>。</a:t>
            </a:r>
            <a:r>
              <a:rPr lang="zh-CN" sz="2400" dirty="0">
                <a:solidFill>
                  <a:schemeClr val="accent5">
                    <a:lumMod val="50000"/>
                  </a:schemeClr>
                </a:solidFill>
                <a:latin typeface="黑体" panose="02010609060101010101" pitchFamily="49" charset="-122"/>
                <a:ea typeface="黑体" panose="02010609060101010101" pitchFamily="49" charset="-122"/>
              </a:rPr>
              <a:t>而具有补肾壮阳、填精益髓作用的药物，如熟地黄、山萸肉、山药、蛇床子、紫石英等，可以通过辨证选药，治疗</a:t>
            </a:r>
            <a:r>
              <a:rPr lang="zh-CN" sz="2400" dirty="0">
                <a:solidFill>
                  <a:schemeClr val="accent5">
                    <a:lumMod val="50000"/>
                  </a:schemeClr>
                </a:solidFill>
                <a:latin typeface="黑体" panose="02010609060101010101" pitchFamily="49" charset="-122"/>
                <a:ea typeface="黑体" panose="02010609060101010101" pitchFamily="49" charset="-122"/>
                <a:sym typeface="+mn-ea"/>
              </a:rPr>
              <a:t>人体性功能和生殖功能下降或沉衰出现的</a:t>
            </a:r>
            <a:r>
              <a:rPr lang="zh-CN" sz="2400" dirty="0">
                <a:solidFill>
                  <a:schemeClr val="accent5">
                    <a:lumMod val="50000"/>
                  </a:schemeClr>
                </a:solidFill>
                <a:latin typeface="黑体" panose="02010609060101010101" pitchFamily="49" charset="-122"/>
                <a:ea typeface="黑体" panose="02010609060101010101" pitchFamily="49" charset="-122"/>
              </a:rPr>
              <a:t>半表半里虚证、寒证、阴证，以及人体性功能和生殖功能亢进或异常出现的半表半里实证、热证、阳证。</a:t>
            </a:r>
            <a:endParaRPr lang="zh-CN" sz="2400"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752600" y="2190095"/>
            <a:ext cx="8686800" cy="3830955"/>
          </a:xfrm>
          <a:prstGeom prst="rect">
            <a:avLst/>
          </a:prstGeom>
          <a:noFill/>
          <a:ln>
            <a:solidFill>
              <a:schemeClr val="bg1"/>
            </a:solidFill>
          </a:ln>
        </p:spPr>
        <p:txBody>
          <a:bodyPr wrap="square" rtlCol="0">
            <a:spAutoFit/>
          </a:bodyPr>
          <a:lstStyle/>
          <a:p>
            <a:pPr marR="156210" indent="406400" algn="just">
              <a:lnSpc>
                <a:spcPct val="150000"/>
              </a:lnSpc>
            </a:pP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夫</a:t>
            </a:r>
            <a:r>
              <a:rPr lang="zh-CN" altLang="en-US" sz="1800" kern="0" dirty="0">
                <a:solidFill>
                  <a:srgbClr val="FF0000"/>
                </a:solidFill>
                <a:effectLst/>
                <a:latin typeface="黑体" panose="02010609060101010101" pitchFamily="49" charset="-122"/>
                <a:ea typeface="黑体" panose="02010609060101010101" pitchFamily="49" charset="-122"/>
              </a:rPr>
              <a:t>失精家</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，少腹弦急，</a:t>
            </a:r>
            <a:r>
              <a:rPr lang="zh-CN" altLang="en-US" sz="1800" kern="0" dirty="0">
                <a:solidFill>
                  <a:srgbClr val="FF0000"/>
                </a:solidFill>
                <a:effectLst/>
                <a:latin typeface="黑体" panose="02010609060101010101" pitchFamily="49" charset="-122"/>
                <a:ea typeface="黑体" panose="02010609060101010101" pitchFamily="49" charset="-122"/>
              </a:rPr>
              <a:t>阴头寒</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，目眩</a:t>
            </a:r>
            <a:r>
              <a:rPr lang="zh-CN" altLang="en-US" sz="1400" kern="0" dirty="0">
                <a:solidFill>
                  <a:schemeClr val="accent5">
                    <a:lumMod val="50000"/>
                  </a:schemeClr>
                </a:solidFill>
                <a:effectLst/>
                <a:latin typeface="楷体_GB2312" panose="02010609030101010101" charset="-122"/>
                <a:ea typeface="楷体_GB2312" panose="02010609030101010101" charset="-122"/>
              </a:rPr>
              <a:t>一作目眶痛</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a:t>
            </a:r>
            <a:r>
              <a:rPr lang="zh-CN" altLang="en-US" sz="1800" kern="0" dirty="0">
                <a:solidFill>
                  <a:srgbClr val="FF0000"/>
                </a:solidFill>
                <a:effectLst/>
                <a:latin typeface="黑体" panose="02010609060101010101" pitchFamily="49" charset="-122"/>
                <a:ea typeface="黑体" panose="02010609060101010101" pitchFamily="49" charset="-122"/>
              </a:rPr>
              <a:t>发落</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，脉极虚芤迟，为清谷、</a:t>
            </a:r>
            <a:r>
              <a:rPr lang="zh-CN" altLang="en-US" sz="1800" kern="0" dirty="0">
                <a:solidFill>
                  <a:srgbClr val="FF0000"/>
                </a:solidFill>
                <a:effectLst/>
                <a:latin typeface="黑体" panose="02010609060101010101" pitchFamily="49" charset="-122"/>
                <a:ea typeface="黑体" panose="02010609060101010101" pitchFamily="49" charset="-122"/>
              </a:rPr>
              <a:t>亡血、失精</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。脉得诸芤动微紧，</a:t>
            </a:r>
            <a:r>
              <a:rPr lang="zh-CN" altLang="en-US" sz="1800" kern="0" dirty="0">
                <a:solidFill>
                  <a:srgbClr val="FF0000"/>
                </a:solidFill>
                <a:effectLst/>
                <a:latin typeface="黑体" panose="02010609060101010101" pitchFamily="49" charset="-122"/>
                <a:ea typeface="黑体" panose="02010609060101010101" pitchFamily="49" charset="-122"/>
              </a:rPr>
              <a:t>男子失精，女子梦交</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，桂枝加龙骨牡蛎汤主之。（</a:t>
            </a:r>
            <a:r>
              <a:rPr lang="en-US" altLang="zh-CN" kern="0" dirty="0">
                <a:solidFill>
                  <a:schemeClr val="accent5">
                    <a:lumMod val="50000"/>
                  </a:schemeClr>
                </a:solidFill>
                <a:latin typeface="黑体" panose="02010609060101010101" pitchFamily="49" charset="-122"/>
                <a:ea typeface="黑体" panose="02010609060101010101" pitchFamily="49" charset="-122"/>
              </a:rPr>
              <a:t>《</a:t>
            </a:r>
            <a:r>
              <a:rPr lang="zh-CN" altLang="en-US" kern="0" dirty="0">
                <a:solidFill>
                  <a:schemeClr val="accent5">
                    <a:lumMod val="50000"/>
                  </a:schemeClr>
                </a:solidFill>
                <a:latin typeface="黑体" panose="02010609060101010101" pitchFamily="49" charset="-122"/>
                <a:ea typeface="黑体" panose="02010609060101010101" pitchFamily="49" charset="-122"/>
              </a:rPr>
              <a:t>金匮要略</a:t>
            </a:r>
            <a:r>
              <a:rPr lang="en-US" altLang="zh-CN" kern="0" dirty="0">
                <a:solidFill>
                  <a:schemeClr val="accent5">
                    <a:lumMod val="50000"/>
                  </a:schemeClr>
                </a:solidFill>
                <a:latin typeface="黑体" panose="02010609060101010101" pitchFamily="49" charset="-122"/>
                <a:ea typeface="黑体" panose="02010609060101010101" pitchFamily="49" charset="-122"/>
              </a:rPr>
              <a:t>·</a:t>
            </a:r>
            <a:r>
              <a:rPr lang="zh-CN" altLang="en-US" kern="0" dirty="0">
                <a:solidFill>
                  <a:schemeClr val="accent5">
                    <a:lumMod val="50000"/>
                  </a:schemeClr>
                </a:solidFill>
                <a:latin typeface="黑体" panose="02010609060101010101" pitchFamily="49" charset="-122"/>
                <a:ea typeface="黑体" panose="02010609060101010101" pitchFamily="49" charset="-122"/>
              </a:rPr>
              <a:t>血痹</a:t>
            </a:r>
            <a:r>
              <a:rPr lang="zh-CN" altLang="en-US" kern="0" dirty="0">
                <a:solidFill>
                  <a:srgbClr val="FF0000"/>
                </a:solidFill>
                <a:latin typeface="黑体" panose="02010609060101010101" pitchFamily="49" charset="-122"/>
                <a:ea typeface="黑体" panose="02010609060101010101" pitchFamily="49" charset="-122"/>
              </a:rPr>
              <a:t>虚劳</a:t>
            </a:r>
            <a:r>
              <a:rPr lang="zh-CN" altLang="en-US" kern="0" dirty="0">
                <a:solidFill>
                  <a:schemeClr val="accent5">
                    <a:lumMod val="50000"/>
                  </a:schemeClr>
                </a:solidFill>
                <a:latin typeface="黑体" panose="02010609060101010101" pitchFamily="49" charset="-122"/>
                <a:ea typeface="黑体" panose="02010609060101010101" pitchFamily="49" charset="-122"/>
              </a:rPr>
              <a:t>病脉证并治第六</a:t>
            </a:r>
            <a:r>
              <a:rPr lang="en-US" altLang="zh-CN" kern="0" dirty="0">
                <a:solidFill>
                  <a:schemeClr val="accent5">
                    <a:lumMod val="50000"/>
                  </a:schemeClr>
                </a:solidFill>
                <a:latin typeface="黑体" panose="02010609060101010101" pitchFamily="49" charset="-122"/>
                <a:ea typeface="黑体" panose="02010609060101010101" pitchFamily="49" charset="-122"/>
              </a:rPr>
              <a:t>》</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a:t>
            </a:r>
            <a:endParaRPr lang="zh-CN" altLang="zh-CN" sz="1800" kern="100" dirty="0">
              <a:solidFill>
                <a:schemeClr val="accent5">
                  <a:lumMod val="50000"/>
                </a:schemeClr>
              </a:solidFill>
              <a:effectLst/>
              <a:latin typeface="黑体" panose="02010609060101010101" pitchFamily="49" charset="-122"/>
              <a:ea typeface="黑体" panose="02010609060101010101" pitchFamily="49" charset="-122"/>
            </a:endParaRPr>
          </a:p>
          <a:p>
            <a:pPr marR="156210" indent="406400" algn="just">
              <a:lnSpc>
                <a:spcPct val="150000"/>
              </a:lnSpc>
            </a:pP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桂枝加龙骨牡蛎汤方</a:t>
            </a:r>
            <a:endParaRPr lang="zh-CN" altLang="en-US" sz="1800" kern="0" dirty="0">
              <a:solidFill>
                <a:schemeClr val="accent5">
                  <a:lumMod val="50000"/>
                </a:schemeClr>
              </a:solidFill>
              <a:effectLst/>
              <a:latin typeface="黑体" panose="02010609060101010101" pitchFamily="49" charset="-122"/>
              <a:ea typeface="黑体" panose="02010609060101010101" pitchFamily="49" charset="-122"/>
            </a:endParaRPr>
          </a:p>
          <a:p>
            <a:pPr marR="156210" indent="406400" algn="just">
              <a:lnSpc>
                <a:spcPct val="150000"/>
              </a:lnSpc>
            </a:pP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桂枝  芍药  生姜 各三两  甘草二两  大枣十二枚  </a:t>
            </a:r>
            <a:r>
              <a:rPr lang="zh-CN" altLang="en-US" sz="1800" kern="0" dirty="0">
                <a:solidFill>
                  <a:srgbClr val="FF0000"/>
                </a:solidFill>
                <a:effectLst/>
                <a:latin typeface="黑体" panose="02010609060101010101" pitchFamily="49" charset="-122"/>
                <a:ea typeface="黑体" panose="02010609060101010101" pitchFamily="49" charset="-122"/>
              </a:rPr>
              <a:t>龙骨  牡蛎 </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各三两</a:t>
            </a:r>
            <a:endParaRPr lang="zh-CN" altLang="en-US" sz="1800" kern="0" dirty="0">
              <a:solidFill>
                <a:schemeClr val="accent5">
                  <a:lumMod val="50000"/>
                </a:schemeClr>
              </a:solidFill>
              <a:effectLst/>
              <a:latin typeface="黑体" panose="02010609060101010101" pitchFamily="49" charset="-122"/>
              <a:ea typeface="黑体" panose="02010609060101010101" pitchFamily="49" charset="-122"/>
            </a:endParaRPr>
          </a:p>
          <a:p>
            <a:pPr marR="156210" indent="406400" algn="just">
              <a:lnSpc>
                <a:spcPct val="150000"/>
              </a:lnSpc>
            </a:pP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右七味，以水七升，煮取三升，分温三服。</a:t>
            </a:r>
            <a:endParaRPr lang="zh-CN" altLang="en-US" sz="1800" kern="0" dirty="0">
              <a:solidFill>
                <a:schemeClr val="accent5">
                  <a:lumMod val="50000"/>
                </a:schemeClr>
              </a:solidFill>
              <a:effectLst/>
              <a:latin typeface="黑体" panose="02010609060101010101" pitchFamily="49" charset="-122"/>
              <a:ea typeface="黑体" panose="02010609060101010101" pitchFamily="49" charset="-122"/>
            </a:endParaRPr>
          </a:p>
          <a:p>
            <a:pPr marR="156210" indent="406400" algn="just">
              <a:lnSpc>
                <a:spcPct val="150000"/>
              </a:lnSpc>
            </a:pPr>
            <a:r>
              <a:rPr lang="en-US" altLang="zh-CN" kern="0" dirty="0">
                <a:solidFill>
                  <a:schemeClr val="accent5">
                    <a:lumMod val="50000"/>
                  </a:schemeClr>
                </a:solidFill>
                <a:latin typeface="黑体" panose="02010609060101010101" pitchFamily="49" charset="-122"/>
                <a:ea typeface="黑体" panose="02010609060101010101" pitchFamily="49" charset="-122"/>
              </a:rPr>
              <a:t>《</a:t>
            </a:r>
            <a:r>
              <a:rPr lang="zh-CN" altLang="en-US" kern="0" dirty="0">
                <a:solidFill>
                  <a:schemeClr val="accent5">
                    <a:lumMod val="50000"/>
                  </a:schemeClr>
                </a:solidFill>
                <a:latin typeface="黑体" panose="02010609060101010101" pitchFamily="49" charset="-122"/>
                <a:ea typeface="黑体" panose="02010609060101010101" pitchFamily="49" charset="-122"/>
              </a:rPr>
              <a:t>小品</a:t>
            </a:r>
            <a:r>
              <a:rPr lang="en-US" altLang="zh-CN" kern="0" dirty="0">
                <a:solidFill>
                  <a:schemeClr val="accent5">
                    <a:lumMod val="50000"/>
                  </a:schemeClr>
                </a:solidFill>
                <a:latin typeface="黑体" panose="02010609060101010101" pitchFamily="49" charset="-122"/>
                <a:ea typeface="黑体" panose="02010609060101010101" pitchFamily="49" charset="-122"/>
              </a:rPr>
              <a:t>》</a:t>
            </a:r>
            <a:r>
              <a:rPr lang="zh-CN" altLang="en-US" kern="0" dirty="0">
                <a:solidFill>
                  <a:schemeClr val="accent5">
                    <a:lumMod val="50000"/>
                  </a:schemeClr>
                </a:solidFill>
                <a:latin typeface="黑体" panose="02010609060101010101" pitchFamily="49" charset="-122"/>
                <a:ea typeface="黑体" panose="02010609060101010101" pitchFamily="49" charset="-122"/>
              </a:rPr>
              <a:t>云：</a:t>
            </a:r>
            <a:r>
              <a:rPr lang="zh-CN" altLang="en-US" kern="0" dirty="0">
                <a:solidFill>
                  <a:srgbClr val="FF0000"/>
                </a:solidFill>
                <a:latin typeface="黑体" panose="02010609060101010101" pitchFamily="49" charset="-122"/>
                <a:ea typeface="黑体" panose="02010609060101010101" pitchFamily="49" charset="-122"/>
              </a:rPr>
              <a:t>虚弱</a:t>
            </a:r>
            <a:r>
              <a:rPr lang="zh-CN" altLang="en-US" kern="0" dirty="0">
                <a:solidFill>
                  <a:schemeClr val="accent5">
                    <a:lumMod val="50000"/>
                  </a:schemeClr>
                </a:solidFill>
                <a:latin typeface="黑体" panose="02010609060101010101" pitchFamily="49" charset="-122"/>
                <a:ea typeface="黑体" panose="02010609060101010101" pitchFamily="49" charset="-122"/>
              </a:rPr>
              <a:t>浮热汗出者，除桂，加白薇、附子各三分，故曰</a:t>
            </a:r>
            <a:r>
              <a:rPr lang="zh-CN" altLang="en-US" kern="0" dirty="0">
                <a:solidFill>
                  <a:srgbClr val="FF0000"/>
                </a:solidFill>
                <a:latin typeface="黑体" panose="02010609060101010101" pitchFamily="49" charset="-122"/>
                <a:ea typeface="黑体" panose="02010609060101010101" pitchFamily="49" charset="-122"/>
              </a:rPr>
              <a:t>二加龙骨汤</a:t>
            </a:r>
            <a:r>
              <a:rPr lang="zh-CN" altLang="en-US" kern="0" dirty="0">
                <a:solidFill>
                  <a:schemeClr val="accent5">
                    <a:lumMod val="50000"/>
                  </a:schemeClr>
                </a:solidFill>
                <a:latin typeface="黑体" panose="02010609060101010101" pitchFamily="49" charset="-122"/>
                <a:ea typeface="黑体" panose="02010609060101010101" pitchFamily="49" charset="-122"/>
              </a:rPr>
              <a:t>。  </a:t>
            </a:r>
            <a:endParaRPr lang="en-US" altLang="zh-CN" kern="0" dirty="0">
              <a:solidFill>
                <a:schemeClr val="accent5">
                  <a:lumMod val="50000"/>
                </a:schemeClr>
              </a:solidFill>
              <a:latin typeface="黑体" panose="02010609060101010101" pitchFamily="49" charset="-122"/>
              <a:ea typeface="黑体" panose="02010609060101010101" pitchFamily="49" charset="-122"/>
            </a:endParaRPr>
          </a:p>
          <a:p>
            <a:pPr marR="156210" indent="406400" algn="just">
              <a:lnSpc>
                <a:spcPct val="150000"/>
              </a:lnSpc>
            </a:pPr>
            <a:r>
              <a:rPr lang="zh-CN" altLang="en-US" kern="0" dirty="0">
                <a:solidFill>
                  <a:srgbClr val="FF0000"/>
                </a:solidFill>
                <a:latin typeface="黑体" panose="02010609060101010101" pitchFamily="49" charset="-122"/>
                <a:ea typeface="黑体" panose="02010609060101010101" pitchFamily="49" charset="-122"/>
              </a:rPr>
              <a:t>天</a:t>
            </a:r>
            <a:r>
              <a:rPr lang="zh-CN" altLang="en-US" sz="1800" kern="0" dirty="0">
                <a:solidFill>
                  <a:srgbClr val="FF0000"/>
                </a:solidFill>
                <a:effectLst/>
                <a:latin typeface="黑体" panose="02010609060101010101" pitchFamily="49" charset="-122"/>
                <a:ea typeface="黑体" panose="02010609060101010101" pitchFamily="49" charset="-122"/>
              </a:rPr>
              <a:t>雄散</a:t>
            </a: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方  天雄三两炮  白术八两  桂枝六两  龙骨三两</a:t>
            </a:r>
            <a:endParaRPr lang="zh-CN" altLang="en-US" sz="1800" kern="0" dirty="0">
              <a:solidFill>
                <a:schemeClr val="accent5">
                  <a:lumMod val="50000"/>
                </a:schemeClr>
              </a:solidFill>
              <a:effectLst/>
              <a:latin typeface="黑体" panose="02010609060101010101" pitchFamily="49" charset="-122"/>
              <a:ea typeface="黑体" panose="02010609060101010101" pitchFamily="49" charset="-122"/>
            </a:endParaRPr>
          </a:p>
          <a:p>
            <a:pPr marR="156210" indent="406400" algn="just">
              <a:lnSpc>
                <a:spcPct val="150000"/>
              </a:lnSpc>
            </a:pPr>
            <a:r>
              <a:rPr lang="zh-CN" altLang="en-US" sz="1800" kern="0" dirty="0">
                <a:solidFill>
                  <a:schemeClr val="accent5">
                    <a:lumMod val="50000"/>
                  </a:schemeClr>
                </a:solidFill>
                <a:effectLst/>
                <a:latin typeface="黑体" panose="02010609060101010101" pitchFamily="49" charset="-122"/>
                <a:ea typeface="黑体" panose="02010609060101010101" pitchFamily="49" charset="-122"/>
              </a:rPr>
              <a:t>右四味，杵为散，酒服半钱匕，日三服，不知，稍增之。</a:t>
            </a:r>
            <a:endParaRPr lang="zh-CN" altLang="en-US" sz="1800" kern="0" dirty="0">
              <a:solidFill>
                <a:schemeClr val="accent5">
                  <a:lumMod val="50000"/>
                </a:schemeClr>
              </a:solidFill>
              <a:effectLst/>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6" name="文本框 5"/>
          <p:cNvSpPr txBox="1"/>
          <p:nvPr/>
        </p:nvSpPr>
        <p:spPr>
          <a:xfrm>
            <a:off x="1752600" y="1666875"/>
            <a:ext cx="4933950" cy="398780"/>
          </a:xfrm>
          <a:prstGeom prst="rect">
            <a:avLst/>
          </a:prstGeom>
          <a:noFill/>
        </p:spPr>
        <p:txBody>
          <a:bodyPr wrap="square" rtlCol="0">
            <a:spAutoFit/>
          </a:bodyPr>
          <a:lstStyle/>
          <a:p>
            <a:r>
              <a:rPr lang="zh-CN" sz="2000" dirty="0">
                <a:solidFill>
                  <a:schemeClr val="accent5">
                    <a:lumMod val="50000"/>
                  </a:schemeClr>
                </a:solidFill>
                <a:latin typeface="黑体" panose="02010609060101010101" pitchFamily="49" charset="-122"/>
                <a:ea typeface="黑体" panose="02010609060101010101" pitchFamily="49" charset="-122"/>
              </a:rPr>
              <a:t>（</a:t>
            </a:r>
            <a:r>
              <a:rPr lang="en-US" altLang="zh-CN" sz="2000" dirty="0">
                <a:solidFill>
                  <a:schemeClr val="accent5">
                    <a:lumMod val="50000"/>
                  </a:schemeClr>
                </a:solidFill>
                <a:latin typeface="黑体" panose="02010609060101010101" pitchFamily="49" charset="-122"/>
                <a:ea typeface="黑体" panose="02010609060101010101" pitchFamily="49" charset="-122"/>
              </a:rPr>
              <a:t>1</a:t>
            </a:r>
            <a:r>
              <a:rPr lang="zh-CN" sz="2000" dirty="0">
                <a:solidFill>
                  <a:schemeClr val="accent5">
                    <a:lumMod val="50000"/>
                  </a:schemeClr>
                </a:solidFill>
                <a:latin typeface="黑体" panose="02010609060101010101" pitchFamily="49" charset="-122"/>
                <a:ea typeface="黑体" panose="02010609060101010101" pitchFamily="49" charset="-122"/>
              </a:rPr>
              <a:t>）龙骨、牡蛎</a:t>
            </a:r>
            <a:endParaRPr lang="zh-CN" sz="2000" dirty="0">
              <a:solidFill>
                <a:schemeClr val="accent5">
                  <a:lumMod val="50000"/>
                </a:schemeClr>
              </a:solidFill>
              <a:latin typeface="黑体" panose="02010609060101010101" pitchFamily="49" charset="-122"/>
              <a:ea typeface="黑体" panose="02010609060101010101" pitchFamily="49"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57375" y="1844640"/>
            <a:ext cx="8505825" cy="4182363"/>
          </a:xfrm>
          <a:prstGeom prst="rect">
            <a:avLst/>
          </a:prstGeom>
          <a:noFill/>
        </p:spPr>
        <p:txBody>
          <a:bodyPr wrap="square" rtlCol="0">
            <a:spAutoFit/>
          </a:bodyPr>
          <a:lstStyle/>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龙骨：</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神农本草经</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：味甘，平，主心腹鬼疰，精物老魅，咳逆，泄痢脓血，</a:t>
            </a:r>
            <a:r>
              <a:rPr lang="zh-CN" altLang="en-US" dirty="0">
                <a:solidFill>
                  <a:srgbClr val="FF0000"/>
                </a:solidFill>
                <a:latin typeface="黑体" panose="02010609060101010101" pitchFamily="49" charset="-122"/>
                <a:ea typeface="黑体" panose="02010609060101010101" pitchFamily="49" charset="-122"/>
              </a:rPr>
              <a:t>女子漏下</a:t>
            </a:r>
            <a:r>
              <a:rPr lang="zh-CN" altLang="en-US" dirty="0">
                <a:solidFill>
                  <a:schemeClr val="accent5">
                    <a:lumMod val="50000"/>
                  </a:schemeClr>
                </a:solidFill>
                <a:latin typeface="黑体" panose="02010609060101010101" pitchFamily="49" charset="-122"/>
                <a:ea typeface="黑体" panose="02010609060101010101" pitchFamily="49" charset="-122"/>
              </a:rPr>
              <a:t>，癥瘕坚结，小儿热气惊痫。龙齿，主小儿大人惊痫，癫疾狂走，心下结气，不能喘息，诸痉，杀精物。久服轻身，通神明，延年。</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名医别录</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：微寒，无毒。主治心腹烦满，</a:t>
            </a:r>
            <a:r>
              <a:rPr lang="zh-CN" altLang="en-US" dirty="0">
                <a:solidFill>
                  <a:srgbClr val="FF0000"/>
                </a:solidFill>
                <a:latin typeface="黑体" panose="02010609060101010101" pitchFamily="49" charset="-122"/>
                <a:ea typeface="黑体" panose="02010609060101010101" pitchFamily="49" charset="-122"/>
              </a:rPr>
              <a:t>四肢痿枯</a:t>
            </a:r>
            <a:r>
              <a:rPr lang="zh-CN" altLang="en-US" dirty="0">
                <a:solidFill>
                  <a:schemeClr val="accent5">
                    <a:lumMod val="50000"/>
                  </a:schemeClr>
                </a:solidFill>
                <a:latin typeface="黑体" panose="02010609060101010101" pitchFamily="49" charset="-122"/>
                <a:ea typeface="黑体" panose="02010609060101010101" pitchFamily="49" charset="-122"/>
              </a:rPr>
              <a:t>，汗出，夜卧自惊，恚怒，伏气在心下，不得喘息，肠痈内疽，阴蚀，</a:t>
            </a:r>
            <a:r>
              <a:rPr lang="zh-CN" altLang="en-US" dirty="0">
                <a:solidFill>
                  <a:srgbClr val="FF0000"/>
                </a:solidFill>
                <a:latin typeface="黑体" panose="02010609060101010101" pitchFamily="49" charset="-122"/>
                <a:ea typeface="黑体" panose="02010609060101010101" pitchFamily="49" charset="-122"/>
              </a:rPr>
              <a:t>止汗，缩小便，溺血</a:t>
            </a:r>
            <a:r>
              <a:rPr lang="zh-CN" altLang="en-US" dirty="0">
                <a:solidFill>
                  <a:schemeClr val="accent5">
                    <a:lumMod val="50000"/>
                  </a:schemeClr>
                </a:solidFill>
                <a:latin typeface="黑体" panose="02010609060101010101" pitchFamily="49" charset="-122"/>
                <a:ea typeface="黑体" panose="02010609060101010101" pitchFamily="49" charset="-122"/>
              </a:rPr>
              <a:t>，养精神，定魂魄，安五脏。白龙骨，治</a:t>
            </a:r>
            <a:r>
              <a:rPr lang="zh-CN" altLang="en-US" dirty="0">
                <a:solidFill>
                  <a:srgbClr val="FF0000"/>
                </a:solidFill>
                <a:latin typeface="黑体" panose="02010609060101010101" pitchFamily="49" charset="-122"/>
                <a:ea typeface="黑体" panose="02010609060101010101" pitchFamily="49" charset="-122"/>
              </a:rPr>
              <a:t>梦寐泄精，小便泄精</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皇汉医学</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：为</a:t>
            </a:r>
            <a:r>
              <a:rPr lang="zh-CN" altLang="en-US" dirty="0">
                <a:solidFill>
                  <a:srgbClr val="FF0000"/>
                </a:solidFill>
                <a:latin typeface="黑体" panose="02010609060101010101" pitchFamily="49" charset="-122"/>
                <a:ea typeface="黑体" panose="02010609060101010101" pitchFamily="49" charset="-122"/>
              </a:rPr>
              <a:t>收敛药</a:t>
            </a:r>
            <a:r>
              <a:rPr lang="zh-CN" altLang="en-US" dirty="0">
                <a:solidFill>
                  <a:schemeClr val="accent5">
                    <a:lumMod val="50000"/>
                  </a:schemeClr>
                </a:solidFill>
                <a:latin typeface="黑体" panose="02010609060101010101" pitchFamily="49" charset="-122"/>
                <a:ea typeface="黑体" panose="02010609060101010101" pitchFamily="49" charset="-122"/>
              </a:rPr>
              <a:t>，治疗脐下悸动，兼治烦惊、</a:t>
            </a:r>
            <a:r>
              <a:rPr lang="zh-CN" altLang="en-US" dirty="0">
                <a:solidFill>
                  <a:srgbClr val="FF0000"/>
                </a:solidFill>
                <a:latin typeface="黑体" panose="02010609060101010101" pitchFamily="49" charset="-122"/>
                <a:ea typeface="黑体" panose="02010609060101010101" pitchFamily="49" charset="-122"/>
              </a:rPr>
              <a:t>失精、崩带</a:t>
            </a:r>
            <a:r>
              <a:rPr lang="zh-CN" altLang="en-US" dirty="0">
                <a:solidFill>
                  <a:schemeClr val="accent5">
                    <a:lumMod val="50000"/>
                  </a:schemeClr>
                </a:solidFill>
                <a:latin typeface="黑体" panose="02010609060101010101" pitchFamily="49" charset="-122"/>
                <a:ea typeface="黑体" panose="02010609060101010101" pitchFamily="49" charset="-122"/>
              </a:rPr>
              <a:t>、吐衄、脱肛、</a:t>
            </a:r>
            <a:r>
              <a:rPr lang="zh-CN" altLang="en-US" dirty="0">
                <a:solidFill>
                  <a:srgbClr val="FF0000"/>
                </a:solidFill>
                <a:latin typeface="黑体" panose="02010609060101010101" pitchFamily="49" charset="-122"/>
                <a:ea typeface="黑体" panose="02010609060101010101" pitchFamily="49" charset="-122"/>
              </a:rPr>
              <a:t>汗出</a:t>
            </a:r>
            <a:r>
              <a:rPr lang="zh-CN" altLang="en-US" dirty="0">
                <a:solidFill>
                  <a:schemeClr val="accent5">
                    <a:lumMod val="50000"/>
                  </a:schemeClr>
                </a:solidFill>
                <a:latin typeface="黑体" panose="02010609060101010101" pitchFamily="49" charset="-122"/>
                <a:ea typeface="黑体" panose="02010609060101010101" pitchFamily="49" charset="-122"/>
              </a:rPr>
              <a:t>等衰脱之征候。牡蛎：主治胸腹之动，兼治惊狂、烦躁。</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中药学</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：甘，涩，平。镇惊安神，平肝潜阳，</a:t>
            </a:r>
            <a:r>
              <a:rPr lang="zh-CN" altLang="en-US" dirty="0">
                <a:solidFill>
                  <a:srgbClr val="FF0000"/>
                </a:solidFill>
                <a:latin typeface="黑体" panose="02010609060101010101" pitchFamily="49" charset="-122"/>
                <a:ea typeface="黑体" panose="02010609060101010101" pitchFamily="49" charset="-122"/>
              </a:rPr>
              <a:t>收敛固涩</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zh-CN" altLang="en-US"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57375" y="1844640"/>
            <a:ext cx="8505825" cy="4246245"/>
          </a:xfrm>
          <a:prstGeom prst="rect">
            <a:avLst/>
          </a:prstGeom>
          <a:noFill/>
        </p:spPr>
        <p:txBody>
          <a:bodyPr wrap="square" rtlCol="0">
            <a:spAutoFit/>
          </a:bodyPr>
          <a:lstStyle/>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牡蛎：</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神农本草经</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：味咸，平。主伤寒寒热，温疟洒洒，惊恚怒气，除拘缓，鼠瘘，</a:t>
            </a:r>
            <a:r>
              <a:rPr lang="zh-CN" altLang="en-US" dirty="0">
                <a:solidFill>
                  <a:srgbClr val="FF0000"/>
                </a:solidFill>
                <a:latin typeface="黑体" panose="02010609060101010101" pitchFamily="49" charset="-122"/>
                <a:ea typeface="黑体" panose="02010609060101010101" pitchFamily="49" charset="-122"/>
              </a:rPr>
              <a:t>女子带下赤白</a:t>
            </a:r>
            <a:r>
              <a:rPr lang="zh-CN" altLang="en-US" dirty="0">
                <a:solidFill>
                  <a:schemeClr val="accent5">
                    <a:lumMod val="50000"/>
                  </a:schemeClr>
                </a:solidFill>
                <a:latin typeface="黑体" panose="02010609060101010101" pitchFamily="49" charset="-122"/>
                <a:ea typeface="黑体" panose="02010609060101010101" pitchFamily="49" charset="-122"/>
              </a:rPr>
              <a:t>。久服，</a:t>
            </a:r>
            <a:r>
              <a:rPr lang="zh-CN" altLang="en-US" dirty="0">
                <a:solidFill>
                  <a:srgbClr val="FF0000"/>
                </a:solidFill>
                <a:latin typeface="黑体" panose="02010609060101010101" pitchFamily="49" charset="-122"/>
                <a:ea typeface="黑体" panose="02010609060101010101" pitchFamily="49" charset="-122"/>
              </a:rPr>
              <a:t>强骨节</a:t>
            </a:r>
            <a:r>
              <a:rPr lang="zh-CN" altLang="en-US" dirty="0">
                <a:solidFill>
                  <a:schemeClr val="accent5">
                    <a:lumMod val="50000"/>
                  </a:schemeClr>
                </a:solidFill>
                <a:latin typeface="黑体" panose="02010609060101010101" pitchFamily="49" charset="-122"/>
                <a:ea typeface="黑体" panose="02010609060101010101" pitchFamily="49" charset="-122"/>
              </a:rPr>
              <a:t>，杀邪鬼，延年。</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名医别录</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：微寒，无毒。主除留热在关节荣卫，虚热去来不定，烦满，心痛气结，</a:t>
            </a:r>
            <a:r>
              <a:rPr lang="zh-CN" altLang="en-US" dirty="0">
                <a:solidFill>
                  <a:srgbClr val="FF0000"/>
                </a:solidFill>
                <a:latin typeface="黑体" panose="02010609060101010101" pitchFamily="49" charset="-122"/>
                <a:ea typeface="黑体" panose="02010609060101010101" pitchFamily="49" charset="-122"/>
              </a:rPr>
              <a:t>止汗</a:t>
            </a:r>
            <a:r>
              <a:rPr lang="zh-CN" altLang="en-US" dirty="0">
                <a:solidFill>
                  <a:schemeClr val="accent5">
                    <a:lumMod val="50000"/>
                  </a:schemeClr>
                </a:solidFill>
                <a:latin typeface="黑体" panose="02010609060101010101" pitchFamily="49" charset="-122"/>
                <a:ea typeface="黑体" panose="02010609060101010101" pitchFamily="49" charset="-122"/>
              </a:rPr>
              <a:t>，止渴， 除老血，</a:t>
            </a:r>
            <a:r>
              <a:rPr lang="zh-CN" altLang="en-US" dirty="0">
                <a:solidFill>
                  <a:srgbClr val="FF0000"/>
                </a:solidFill>
                <a:latin typeface="黑体" panose="02010609060101010101" pitchFamily="49" charset="-122"/>
                <a:ea typeface="黑体" panose="02010609060101010101" pitchFamily="49" charset="-122"/>
              </a:rPr>
              <a:t>疗泄精</a:t>
            </a:r>
            <a:r>
              <a:rPr lang="zh-CN" altLang="en-US" dirty="0">
                <a:solidFill>
                  <a:schemeClr val="accent5">
                    <a:lumMod val="50000"/>
                  </a:schemeClr>
                </a:solidFill>
                <a:latin typeface="黑体" panose="02010609060101010101" pitchFamily="49" charset="-122"/>
                <a:ea typeface="黑体" panose="02010609060101010101" pitchFamily="49" charset="-122"/>
              </a:rPr>
              <a:t>，涩大小肠，止大小便，治喉痹咳嗽，心胁下痞热。</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海药本草</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：主</a:t>
            </a:r>
            <a:r>
              <a:rPr lang="zh-CN" altLang="en-US" dirty="0">
                <a:solidFill>
                  <a:srgbClr val="FF0000"/>
                </a:solidFill>
                <a:latin typeface="黑体" panose="02010609060101010101" pitchFamily="49" charset="-122"/>
                <a:ea typeface="黑体" panose="02010609060101010101" pitchFamily="49" charset="-122"/>
              </a:rPr>
              <a:t>男子遗精，虚劳乏损，补肾正气，止盗汗</a:t>
            </a:r>
            <a:r>
              <a:rPr lang="zh-CN" altLang="en-US" dirty="0">
                <a:solidFill>
                  <a:schemeClr val="accent5">
                    <a:lumMod val="50000"/>
                  </a:schemeClr>
                </a:solidFill>
                <a:latin typeface="黑体" panose="02010609060101010101" pitchFamily="49" charset="-122"/>
                <a:ea typeface="黑体" panose="02010609060101010101" pitchFamily="49" charset="-122"/>
              </a:rPr>
              <a:t>，去烦热，治伤寒热痰，能补养安神，治孩子惊痫。</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本草备要</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rgbClr val="FF0000"/>
                </a:solidFill>
                <a:latin typeface="黑体" panose="02010609060101010101" pitchFamily="49" charset="-122"/>
                <a:ea typeface="黑体" panose="02010609060101010101" pitchFamily="49" charset="-122"/>
              </a:rPr>
              <a:t>涩以收脱</a:t>
            </a:r>
            <a:r>
              <a:rPr lang="zh-CN" altLang="en-US" dirty="0">
                <a:solidFill>
                  <a:schemeClr val="accent5">
                    <a:lumMod val="50000"/>
                  </a:schemeClr>
                </a:solidFill>
                <a:latin typeface="黑体" panose="02010609060101010101" pitchFamily="49" charset="-122"/>
                <a:ea typeface="黑体" panose="02010609060101010101" pitchFamily="49" charset="-122"/>
              </a:rPr>
              <a:t>，治</a:t>
            </a:r>
            <a:r>
              <a:rPr lang="zh-CN" altLang="en-US" dirty="0">
                <a:solidFill>
                  <a:srgbClr val="FF0000"/>
                </a:solidFill>
                <a:latin typeface="黑体" panose="02010609060101010101" pitchFamily="49" charset="-122"/>
                <a:ea typeface="黑体" panose="02010609060101010101" pitchFamily="49" charset="-122"/>
              </a:rPr>
              <a:t>遗精崩带</a:t>
            </a:r>
            <a:r>
              <a:rPr lang="zh-CN" altLang="en-US" dirty="0">
                <a:solidFill>
                  <a:schemeClr val="accent5">
                    <a:lumMod val="50000"/>
                  </a:schemeClr>
                </a:solidFill>
                <a:latin typeface="黑体" panose="02010609060101010101" pitchFamily="49" charset="-122"/>
                <a:ea typeface="黑体" panose="02010609060101010101" pitchFamily="49" charset="-122"/>
              </a:rPr>
              <a:t>，止嗽敛汗，固大小肠。</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中药学</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：咸，微寒。重镇安神，平肝潜阳，软坚散结，</a:t>
            </a:r>
            <a:r>
              <a:rPr lang="zh-CN" altLang="en-US" dirty="0">
                <a:solidFill>
                  <a:srgbClr val="FF0000"/>
                </a:solidFill>
                <a:latin typeface="黑体" panose="02010609060101010101" pitchFamily="49" charset="-122"/>
                <a:ea typeface="黑体" panose="02010609060101010101" pitchFamily="49" charset="-122"/>
              </a:rPr>
              <a:t>收敛固涩</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zh-CN" altLang="en-US"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42770" y="2003390"/>
            <a:ext cx="8505825" cy="3830955"/>
          </a:xfrm>
          <a:prstGeom prst="rect">
            <a:avLst/>
          </a:prstGeom>
          <a:noFill/>
        </p:spPr>
        <p:txBody>
          <a:bodyPr wrap="square" rtlCol="0">
            <a:spAutoFit/>
          </a:bodyPr>
          <a:lstStyle/>
          <a:p>
            <a:pPr>
              <a:lnSpc>
                <a:spcPct val="150000"/>
              </a:lnSpc>
            </a:pPr>
            <a:r>
              <a:rPr lang="zh-CN" altLang="en-US" dirty="0">
                <a:solidFill>
                  <a:srgbClr val="FF0000"/>
                </a:solidFill>
                <a:latin typeface="黑体" panose="02010609060101010101" pitchFamily="49" charset="-122"/>
                <a:ea typeface="黑体" panose="02010609060101010101" pitchFamily="49" charset="-122"/>
              </a:rPr>
              <a:t>龙骨、牡蛎：治疗一切收敛固涩功能失常出现的衰脱证</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如：</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心烦、失眠、焦虑：桂枝甘草龙骨牡蛎汤（烦躁）、柴胡加龙骨牡蛎汤（烦惊）</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 </a:t>
            </a:r>
            <a:r>
              <a:rPr lang="en-US" altLang="zh-CN" dirty="0">
                <a:solidFill>
                  <a:schemeClr val="accent5">
                    <a:lumMod val="50000"/>
                  </a:schemeClr>
                </a:solidFill>
                <a:latin typeface="黑体" panose="02010609060101010101" pitchFamily="49" charset="-122"/>
                <a:ea typeface="黑体" panose="02010609060101010101" pitchFamily="49" charset="-122"/>
              </a:rPr>
              <a:t>                 </a:t>
            </a:r>
            <a:r>
              <a:rPr lang="zh-CN" altLang="en-US" dirty="0">
                <a:solidFill>
                  <a:schemeClr val="accent5">
                    <a:lumMod val="50000"/>
                  </a:schemeClr>
                </a:solidFill>
                <a:latin typeface="黑体" panose="02010609060101010101" pitchFamily="49" charset="-122"/>
                <a:ea typeface="黑体" panose="02010609060101010101" pitchFamily="49" charset="-122"/>
              </a:rPr>
              <a:t>桂枝去芍药加蜀漆龙骨牡蛎救逆汤（惊狂）</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遗精、早泄、阳痿：二加龙骨汤（阴头寒、</a:t>
            </a:r>
            <a:r>
              <a:rPr lang="zh-CN" altLang="en-US" dirty="0">
                <a:solidFill>
                  <a:schemeClr val="accent5">
                    <a:lumMod val="50000"/>
                  </a:schemeClr>
                </a:solidFill>
                <a:latin typeface="黑体" panose="02010609060101010101" pitchFamily="49" charset="-122"/>
                <a:ea typeface="黑体" panose="02010609060101010101" pitchFamily="49" charset="-122"/>
                <a:sym typeface="+mn-ea"/>
              </a:rPr>
              <a:t>男子</a:t>
            </a:r>
            <a:r>
              <a:rPr lang="zh-CN" altLang="en-US" dirty="0">
                <a:solidFill>
                  <a:schemeClr val="accent5">
                    <a:lumMod val="50000"/>
                  </a:schemeClr>
                </a:solidFill>
                <a:latin typeface="黑体" panose="02010609060101010101" pitchFamily="49" charset="-122"/>
                <a:ea typeface="黑体" panose="02010609060101010101" pitchFamily="49" charset="-122"/>
              </a:rPr>
              <a:t>失精）</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崩漏、带下过多：</a:t>
            </a:r>
            <a:r>
              <a:rPr lang="zh-CN" altLang="en-US" dirty="0">
                <a:solidFill>
                  <a:schemeClr val="accent5">
                    <a:lumMod val="50000"/>
                  </a:schemeClr>
                </a:solidFill>
                <a:latin typeface="黑体" panose="02010609060101010101" pitchFamily="49" charset="-122"/>
                <a:ea typeface="黑体" panose="02010609060101010101" pitchFamily="49" charset="-122"/>
                <a:sym typeface="+mn-ea"/>
              </a:rPr>
              <a:t>桂枝加龙骨牡蛎汤（亡血）</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脱发：桂枝加龙骨牡蛎汤（目眩，发落），小柴胡汤加牡蛎（日本人经验）</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悸动：桂枝甘草龙骨牡蛎汤、柴胡桂枝干姜汤</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休克：破格救心汤（李可）、来复汤（张锡纯）</a:t>
            </a:r>
            <a:endParaRPr lang="zh-CN" altLang="en-US"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43087" y="1749390"/>
            <a:ext cx="8505825" cy="4199890"/>
          </a:xfrm>
          <a:prstGeom prst="rect">
            <a:avLst/>
          </a:prstGeom>
          <a:noFill/>
        </p:spPr>
        <p:txBody>
          <a:bodyPr wrap="square" rtlCol="0">
            <a:spAutoFit/>
          </a:bodyPr>
          <a:lstStyle/>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a:t>
            </a:r>
            <a:r>
              <a:rPr lang="en-US" altLang="zh-CN" dirty="0">
                <a:solidFill>
                  <a:schemeClr val="accent5">
                    <a:lumMod val="50000"/>
                  </a:schemeClr>
                </a:solidFill>
                <a:latin typeface="黑体" panose="02010609060101010101" pitchFamily="49" charset="-122"/>
                <a:ea typeface="黑体" panose="02010609060101010101" pitchFamily="49" charset="-122"/>
              </a:rPr>
              <a:t>2</a:t>
            </a:r>
            <a:r>
              <a:rPr lang="zh-CN" altLang="en-US" dirty="0">
                <a:solidFill>
                  <a:schemeClr val="accent5">
                    <a:lumMod val="50000"/>
                  </a:schemeClr>
                </a:solidFill>
                <a:latin typeface="黑体" panose="02010609060101010101" pitchFamily="49" charset="-122"/>
                <a:ea typeface="黑体" panose="02010609060101010101" pitchFamily="49" charset="-122"/>
              </a:rPr>
              <a:t>）紫石英</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sz="1600" dirty="0">
                <a:solidFill>
                  <a:schemeClr val="accent5">
                    <a:lumMod val="50000"/>
                  </a:schemeClr>
                </a:solidFill>
                <a:latin typeface="黑体" panose="02010609060101010101" pitchFamily="49" charset="-122"/>
                <a:ea typeface="黑体" panose="02010609060101010101" pitchFamily="49" charset="-122"/>
              </a:rPr>
              <a:t>《</a:t>
            </a:r>
            <a:r>
              <a:rPr lang="zh-CN" altLang="en-US" sz="1600" dirty="0">
                <a:solidFill>
                  <a:schemeClr val="accent5">
                    <a:lumMod val="50000"/>
                  </a:schemeClr>
                </a:solidFill>
                <a:latin typeface="黑体" panose="02010609060101010101" pitchFamily="49" charset="-122"/>
                <a:ea typeface="黑体" panose="02010609060101010101" pitchFamily="49" charset="-122"/>
              </a:rPr>
              <a:t>金匮要略</a:t>
            </a:r>
            <a:r>
              <a:rPr lang="en-US" altLang="zh-CN" sz="1600" dirty="0">
                <a:solidFill>
                  <a:schemeClr val="accent5">
                    <a:lumMod val="50000"/>
                  </a:schemeClr>
                </a:solidFill>
                <a:latin typeface="黑体" panose="02010609060101010101" pitchFamily="49" charset="-122"/>
                <a:ea typeface="黑体" panose="02010609060101010101" pitchFamily="49" charset="-122"/>
              </a:rPr>
              <a:t>·</a:t>
            </a:r>
            <a:r>
              <a:rPr lang="zh-CN" altLang="en-US" sz="1600" dirty="0">
                <a:solidFill>
                  <a:schemeClr val="accent5">
                    <a:lumMod val="50000"/>
                  </a:schemeClr>
                </a:solidFill>
                <a:latin typeface="黑体" panose="02010609060101010101" pitchFamily="49" charset="-122"/>
                <a:ea typeface="黑体" panose="02010609060101010101" pitchFamily="49" charset="-122"/>
              </a:rPr>
              <a:t>中风历节病脉证并治第五</a:t>
            </a:r>
            <a:r>
              <a:rPr lang="en-US" altLang="zh-CN" sz="1600" dirty="0">
                <a:solidFill>
                  <a:schemeClr val="accent5">
                    <a:lumMod val="50000"/>
                  </a:schemeClr>
                </a:solidFill>
                <a:latin typeface="黑体" panose="02010609060101010101" pitchFamily="49" charset="-122"/>
                <a:ea typeface="黑体" panose="02010609060101010101" pitchFamily="49" charset="-122"/>
              </a:rPr>
              <a:t>》</a:t>
            </a:r>
            <a:endParaRPr lang="en-US" altLang="zh-CN" sz="16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1600" dirty="0">
                <a:solidFill>
                  <a:schemeClr val="accent5">
                    <a:lumMod val="50000"/>
                  </a:schemeClr>
                </a:solidFill>
                <a:latin typeface="黑体" panose="02010609060101010101" pitchFamily="49" charset="-122"/>
                <a:ea typeface="黑体" panose="02010609060101010101" pitchFamily="49" charset="-122"/>
              </a:rPr>
              <a:t>风引汤，除热癫痫。大黄  干姜  </a:t>
            </a:r>
            <a:r>
              <a:rPr lang="zh-CN" altLang="en-US" sz="1600" dirty="0">
                <a:solidFill>
                  <a:srgbClr val="FF0000"/>
                </a:solidFill>
                <a:latin typeface="黑体" panose="02010609060101010101" pitchFamily="49" charset="-122"/>
                <a:ea typeface="黑体" panose="02010609060101010101" pitchFamily="49" charset="-122"/>
              </a:rPr>
              <a:t>龙骨</a:t>
            </a:r>
            <a:r>
              <a:rPr lang="zh-CN" altLang="en-US" sz="1600" dirty="0">
                <a:solidFill>
                  <a:schemeClr val="accent5">
                    <a:lumMod val="50000"/>
                  </a:schemeClr>
                </a:solidFill>
                <a:latin typeface="黑体" panose="02010609060101010101" pitchFamily="49" charset="-122"/>
                <a:ea typeface="黑体" panose="02010609060101010101" pitchFamily="49" charset="-122"/>
              </a:rPr>
              <a:t> 各四两  桂枝三两  甘草  </a:t>
            </a:r>
            <a:r>
              <a:rPr lang="zh-CN" altLang="en-US" sz="1600" dirty="0">
                <a:solidFill>
                  <a:srgbClr val="FF0000"/>
                </a:solidFill>
                <a:latin typeface="黑体" panose="02010609060101010101" pitchFamily="49" charset="-122"/>
                <a:ea typeface="黑体" panose="02010609060101010101" pitchFamily="49" charset="-122"/>
              </a:rPr>
              <a:t>牡蛎</a:t>
            </a:r>
            <a:r>
              <a:rPr lang="zh-CN" altLang="en-US" sz="1600" dirty="0">
                <a:solidFill>
                  <a:schemeClr val="accent5">
                    <a:lumMod val="50000"/>
                  </a:schemeClr>
                </a:solidFill>
                <a:latin typeface="黑体" panose="02010609060101010101" pitchFamily="49" charset="-122"/>
                <a:ea typeface="黑体" panose="02010609060101010101" pitchFamily="49" charset="-122"/>
              </a:rPr>
              <a:t> 各二两  寒水石  滑石  赤石脂  白石脂  </a:t>
            </a:r>
            <a:r>
              <a:rPr lang="zh-CN" altLang="en-US" sz="1600" dirty="0">
                <a:solidFill>
                  <a:srgbClr val="FF0000"/>
                </a:solidFill>
                <a:latin typeface="黑体" panose="02010609060101010101" pitchFamily="49" charset="-122"/>
                <a:ea typeface="黑体" panose="02010609060101010101" pitchFamily="49" charset="-122"/>
              </a:rPr>
              <a:t>紫石英</a:t>
            </a:r>
            <a:r>
              <a:rPr lang="zh-CN" altLang="en-US" sz="1600" dirty="0">
                <a:solidFill>
                  <a:schemeClr val="accent5">
                    <a:lumMod val="50000"/>
                  </a:schemeClr>
                </a:solidFill>
                <a:latin typeface="黑体" panose="02010609060101010101" pitchFamily="49" charset="-122"/>
                <a:ea typeface="黑体" panose="02010609060101010101" pitchFamily="49" charset="-122"/>
              </a:rPr>
              <a:t>  石膏 各六两，右十二味，杵，粗筛，以韦囊盛之，取三指撮，井花水三升，煮三沸，温服一升。</a:t>
            </a:r>
            <a:r>
              <a:rPr lang="zh-CN" altLang="en-US" sz="1600" dirty="0">
                <a:solidFill>
                  <a:schemeClr val="accent5">
                    <a:lumMod val="50000"/>
                  </a:schemeClr>
                </a:solidFill>
                <a:latin typeface="楷体_GB2312" panose="02010609030101010101" charset="-122"/>
                <a:ea typeface="楷体_GB2312" panose="02010609030101010101" charset="-122"/>
              </a:rPr>
              <a:t>治大人风引，少小惊痫瘛疭，日数十发，医所不疗，除热方。巢氏云：脚气宜风引汤。</a:t>
            </a:r>
            <a:r>
              <a:rPr lang="zh-CN" altLang="en-US" sz="1600" dirty="0">
                <a:solidFill>
                  <a:srgbClr val="FF0000"/>
                </a:solidFill>
                <a:latin typeface="黑体" panose="02010609060101010101" pitchFamily="49" charset="-122"/>
                <a:ea typeface="黑体" panose="02010609060101010101" pitchFamily="49" charset="-122"/>
              </a:rPr>
              <a:t>含桂枝甘草龙骨牡蛎汤，紫石英、生龙骨、生牡蛎同用。</a:t>
            </a:r>
            <a:endParaRPr lang="en-US" altLang="zh-CN" sz="1600" dirty="0">
              <a:solidFill>
                <a:srgbClr val="FF0000"/>
              </a:solidFill>
              <a:latin typeface="黑体" panose="02010609060101010101" pitchFamily="49" charset="-122"/>
              <a:ea typeface="黑体" panose="02010609060101010101" pitchFamily="49" charset="-122"/>
            </a:endParaRPr>
          </a:p>
          <a:p>
            <a:pPr>
              <a:lnSpc>
                <a:spcPct val="150000"/>
              </a:lnSpc>
            </a:pPr>
            <a:r>
              <a:rPr lang="en-US" altLang="zh-CN" sz="1600" dirty="0">
                <a:solidFill>
                  <a:schemeClr val="accent5">
                    <a:lumMod val="50000"/>
                  </a:schemeClr>
                </a:solidFill>
                <a:latin typeface="黑体" panose="02010609060101010101" pitchFamily="49" charset="-122"/>
                <a:ea typeface="黑体" panose="02010609060101010101" pitchFamily="49" charset="-122"/>
                <a:sym typeface="+mn-ea"/>
              </a:rPr>
              <a:t>《</a:t>
            </a:r>
            <a:r>
              <a:rPr lang="zh-CN" altLang="en-US" sz="1600" dirty="0">
                <a:solidFill>
                  <a:schemeClr val="accent5">
                    <a:lumMod val="50000"/>
                  </a:schemeClr>
                </a:solidFill>
                <a:latin typeface="黑体" panose="02010609060101010101" pitchFamily="49" charset="-122"/>
                <a:ea typeface="黑体" panose="02010609060101010101" pitchFamily="49" charset="-122"/>
                <a:sym typeface="+mn-ea"/>
              </a:rPr>
              <a:t>金匮要略</a:t>
            </a:r>
            <a:r>
              <a:rPr lang="en-US" altLang="zh-CN" sz="1600" dirty="0">
                <a:solidFill>
                  <a:schemeClr val="accent5">
                    <a:lumMod val="50000"/>
                  </a:schemeClr>
                </a:solidFill>
                <a:latin typeface="黑体" panose="02010609060101010101" pitchFamily="49" charset="-122"/>
                <a:ea typeface="黑体" panose="02010609060101010101" pitchFamily="49" charset="-122"/>
                <a:sym typeface="+mn-ea"/>
              </a:rPr>
              <a:t>·</a:t>
            </a:r>
            <a:r>
              <a:rPr lang="zh-CN" altLang="en-US" sz="1600" dirty="0">
                <a:solidFill>
                  <a:schemeClr val="accent5">
                    <a:lumMod val="50000"/>
                  </a:schemeClr>
                </a:solidFill>
                <a:latin typeface="黑体" panose="02010609060101010101" pitchFamily="49" charset="-122"/>
                <a:ea typeface="黑体" panose="02010609060101010101" pitchFamily="49" charset="-122"/>
                <a:sym typeface="+mn-ea"/>
              </a:rPr>
              <a:t>杂疗方第二十三</a:t>
            </a:r>
            <a:r>
              <a:rPr lang="en-US" altLang="zh-CN" sz="1600" dirty="0">
                <a:solidFill>
                  <a:schemeClr val="accent5">
                    <a:lumMod val="50000"/>
                  </a:schemeClr>
                </a:solidFill>
                <a:latin typeface="黑体" panose="02010609060101010101" pitchFamily="49" charset="-122"/>
                <a:ea typeface="黑体" panose="02010609060101010101" pitchFamily="49" charset="-122"/>
                <a:sym typeface="+mn-ea"/>
              </a:rPr>
              <a:t>》</a:t>
            </a:r>
            <a:endParaRPr lang="en-US" altLang="zh-CN" sz="1600" dirty="0">
              <a:solidFill>
                <a:schemeClr val="accent5">
                  <a:lumMod val="50000"/>
                </a:schemeClr>
              </a:solidFill>
              <a:latin typeface="黑体" panose="02010609060101010101" pitchFamily="49" charset="-122"/>
              <a:ea typeface="黑体" panose="02010609060101010101" pitchFamily="49" charset="-122"/>
              <a:sym typeface="+mn-ea"/>
            </a:endParaRPr>
          </a:p>
          <a:p>
            <a:pPr>
              <a:lnSpc>
                <a:spcPct val="150000"/>
              </a:lnSpc>
            </a:pPr>
            <a:r>
              <a:rPr lang="zh-CN" altLang="en-US" sz="1600" dirty="0">
                <a:solidFill>
                  <a:schemeClr val="accent5">
                    <a:lumMod val="50000"/>
                  </a:schemeClr>
                </a:solidFill>
                <a:latin typeface="黑体" panose="02010609060101010101" pitchFamily="49" charset="-122"/>
                <a:ea typeface="黑体" panose="02010609060101010101" pitchFamily="49" charset="-122"/>
              </a:rPr>
              <a:t>治伤寒，令愈不复，</a:t>
            </a:r>
            <a:r>
              <a:rPr lang="zh-CN" altLang="en-US" sz="1600" dirty="0">
                <a:solidFill>
                  <a:srgbClr val="FF0000"/>
                </a:solidFill>
                <a:latin typeface="黑体" panose="02010609060101010101" pitchFamily="49" charset="-122"/>
                <a:ea typeface="黑体" panose="02010609060101010101" pitchFamily="49" charset="-122"/>
              </a:rPr>
              <a:t>紫石寒食散</a:t>
            </a:r>
            <a:r>
              <a:rPr lang="zh-CN" altLang="en-US" sz="1600" dirty="0">
                <a:solidFill>
                  <a:schemeClr val="accent5">
                    <a:lumMod val="50000"/>
                  </a:schemeClr>
                </a:solidFill>
                <a:latin typeface="黑体" panose="02010609060101010101" pitchFamily="49" charset="-122"/>
                <a:ea typeface="黑体" panose="02010609060101010101" pitchFamily="49" charset="-122"/>
              </a:rPr>
              <a:t>方 见《千金翼》。</a:t>
            </a:r>
            <a:endParaRPr lang="zh-CN" altLang="en-US" sz="16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1600" dirty="0">
                <a:solidFill>
                  <a:srgbClr val="FF0000"/>
                </a:solidFill>
                <a:latin typeface="黑体" panose="02010609060101010101" pitchFamily="49" charset="-122"/>
                <a:ea typeface="黑体" panose="02010609060101010101" pitchFamily="49" charset="-122"/>
              </a:rPr>
              <a:t>紫石英</a:t>
            </a:r>
            <a:r>
              <a:rPr lang="zh-CN" altLang="en-US" sz="1600" dirty="0">
                <a:solidFill>
                  <a:schemeClr val="accent5">
                    <a:lumMod val="50000"/>
                  </a:schemeClr>
                </a:solidFill>
                <a:latin typeface="黑体" panose="02010609060101010101" pitchFamily="49" charset="-122"/>
                <a:ea typeface="黑体" panose="02010609060101010101" pitchFamily="49" charset="-122"/>
              </a:rPr>
              <a:t>　白石英　赤石脂　钟乳碓炼　瓜蒌根　防风　桔梗　文蛤　鬼臼 各十分　太乙余粮十分烧　干姜　</a:t>
            </a:r>
            <a:r>
              <a:rPr lang="zh-CN" altLang="en-US" sz="1600" dirty="0">
                <a:solidFill>
                  <a:srgbClr val="FF0000"/>
                </a:solidFill>
                <a:latin typeface="黑体" panose="02010609060101010101" pitchFamily="49" charset="-122"/>
                <a:ea typeface="黑体" panose="02010609060101010101" pitchFamily="49" charset="-122"/>
              </a:rPr>
              <a:t>附子</a:t>
            </a:r>
            <a:r>
              <a:rPr lang="zh-CN" altLang="en-US" sz="1600" dirty="0">
                <a:solidFill>
                  <a:schemeClr val="accent5">
                    <a:lumMod val="50000"/>
                  </a:schemeClr>
                </a:solidFill>
                <a:latin typeface="黑体" panose="02010609060101010101" pitchFamily="49" charset="-122"/>
                <a:ea typeface="黑体" panose="02010609060101010101" pitchFamily="49" charset="-122"/>
              </a:rPr>
              <a:t>炮去皮　</a:t>
            </a:r>
            <a:r>
              <a:rPr lang="zh-CN" altLang="en-US" sz="1600" dirty="0">
                <a:solidFill>
                  <a:srgbClr val="FF0000"/>
                </a:solidFill>
                <a:latin typeface="黑体" panose="02010609060101010101" pitchFamily="49" charset="-122"/>
                <a:ea typeface="黑体" panose="02010609060101010101" pitchFamily="49" charset="-122"/>
              </a:rPr>
              <a:t>桂枝</a:t>
            </a:r>
            <a:r>
              <a:rPr lang="zh-CN" altLang="en-US" sz="1600" dirty="0">
                <a:solidFill>
                  <a:schemeClr val="accent5">
                    <a:lumMod val="50000"/>
                  </a:schemeClr>
                </a:solidFill>
                <a:latin typeface="黑体" panose="02010609060101010101" pitchFamily="49" charset="-122"/>
                <a:ea typeface="黑体" panose="02010609060101010101" pitchFamily="49" charset="-122"/>
              </a:rPr>
              <a:t>去皮 各四分，右十三味，杵为散，</a:t>
            </a:r>
            <a:r>
              <a:rPr lang="zh-CN" altLang="en-US" sz="1600" dirty="0">
                <a:solidFill>
                  <a:srgbClr val="FF0000"/>
                </a:solidFill>
                <a:latin typeface="黑体" panose="02010609060101010101" pitchFamily="49" charset="-122"/>
                <a:ea typeface="黑体" panose="02010609060101010101" pitchFamily="49" charset="-122"/>
              </a:rPr>
              <a:t>酒</a:t>
            </a:r>
            <a:r>
              <a:rPr lang="zh-CN" altLang="en-US" sz="1600" dirty="0">
                <a:solidFill>
                  <a:schemeClr val="accent5">
                    <a:lumMod val="50000"/>
                  </a:schemeClr>
                </a:solidFill>
                <a:latin typeface="黑体" panose="02010609060101010101" pitchFamily="49" charset="-122"/>
                <a:ea typeface="黑体" panose="02010609060101010101" pitchFamily="49" charset="-122"/>
              </a:rPr>
              <a:t>服方寸匕。</a:t>
            </a:r>
            <a:endParaRPr lang="zh-CN" altLang="en-US" sz="16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1600" dirty="0">
                <a:solidFill>
                  <a:srgbClr val="FF0000"/>
                </a:solidFill>
                <a:latin typeface="黑体" panose="02010609060101010101" pitchFamily="49" charset="-122"/>
                <a:ea typeface="黑体" panose="02010609060101010101" pitchFamily="49" charset="-122"/>
                <a:sym typeface="+mn-ea"/>
              </a:rPr>
              <a:t>紫石英、桂枝、干姜、炮附子同用。</a:t>
            </a:r>
            <a:endParaRPr lang="zh-CN" altLang="en-US" sz="1600" dirty="0">
              <a:solidFill>
                <a:srgbClr val="FF0000"/>
              </a:solidFill>
              <a:latin typeface="黑体" panose="02010609060101010101" pitchFamily="49" charset="-122"/>
              <a:ea typeface="黑体" panose="02010609060101010101" pitchFamily="49" charset="-122"/>
              <a:sym typeface="+mn-ea"/>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43722" y="2366610"/>
            <a:ext cx="8505825" cy="2999740"/>
          </a:xfrm>
          <a:prstGeom prst="rect">
            <a:avLst/>
          </a:prstGeom>
          <a:noFill/>
        </p:spPr>
        <p:txBody>
          <a:bodyPr wrap="square" rtlCol="0">
            <a:spAutoFit/>
          </a:bodyPr>
          <a:lstStyle/>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紫石英：</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神农本草经</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：味甘，温。主心腹咳逆邪气，</a:t>
            </a:r>
            <a:r>
              <a:rPr lang="zh-CN" altLang="en-US" dirty="0">
                <a:solidFill>
                  <a:srgbClr val="FF0000"/>
                </a:solidFill>
                <a:latin typeface="黑体" panose="02010609060101010101" pitchFamily="49" charset="-122"/>
                <a:ea typeface="黑体" panose="02010609060101010101" pitchFamily="49" charset="-122"/>
              </a:rPr>
              <a:t>补不足，女子风寒在子宫，绝孕十年无子</a:t>
            </a:r>
            <a:r>
              <a:rPr lang="zh-CN" altLang="en-US" dirty="0">
                <a:solidFill>
                  <a:schemeClr val="accent5">
                    <a:lumMod val="50000"/>
                  </a:schemeClr>
                </a:solidFill>
                <a:latin typeface="黑体" panose="02010609060101010101" pitchFamily="49" charset="-122"/>
                <a:ea typeface="黑体" panose="02010609060101010101" pitchFamily="49" charset="-122"/>
              </a:rPr>
              <a:t>。久服温中，轻身延年。</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名医别录</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：味辛，无毒。主上气心腹痛，寒热邪气结气，补心气不足，定惊悸，安魂魄，</a:t>
            </a:r>
            <a:r>
              <a:rPr lang="zh-CN" altLang="en-US" dirty="0">
                <a:solidFill>
                  <a:srgbClr val="FF0000"/>
                </a:solidFill>
                <a:latin typeface="黑体" panose="02010609060101010101" pitchFamily="49" charset="-122"/>
                <a:ea typeface="黑体" panose="02010609060101010101" pitchFamily="49" charset="-122"/>
              </a:rPr>
              <a:t>填下焦</a:t>
            </a:r>
            <a:r>
              <a:rPr lang="zh-CN" altLang="en-US" dirty="0">
                <a:solidFill>
                  <a:schemeClr val="accent5">
                    <a:lumMod val="50000"/>
                  </a:schemeClr>
                </a:solidFill>
                <a:latin typeface="黑体" panose="02010609060101010101" pitchFamily="49" charset="-122"/>
                <a:ea typeface="黑体" panose="02010609060101010101" pitchFamily="49" charset="-122"/>
              </a:rPr>
              <a:t>，止消渴，</a:t>
            </a:r>
            <a:r>
              <a:rPr lang="zh-CN" altLang="en-US" dirty="0">
                <a:solidFill>
                  <a:srgbClr val="FF0000"/>
                </a:solidFill>
                <a:latin typeface="黑体" panose="02010609060101010101" pitchFamily="49" charset="-122"/>
                <a:ea typeface="黑体" panose="02010609060101010101" pitchFamily="49" charset="-122"/>
              </a:rPr>
              <a:t>除胃中久寒</a:t>
            </a:r>
            <a:r>
              <a:rPr lang="zh-CN" altLang="en-US" dirty="0">
                <a:solidFill>
                  <a:schemeClr val="accent5">
                    <a:lumMod val="50000"/>
                  </a:schemeClr>
                </a:solidFill>
                <a:latin typeface="黑体" panose="02010609060101010101" pitchFamily="49" charset="-122"/>
                <a:ea typeface="黑体" panose="02010609060101010101" pitchFamily="49" charset="-122"/>
              </a:rPr>
              <a:t>，散痈肿，令人悦泽。</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中药学</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：甘，温。</a:t>
            </a:r>
            <a:r>
              <a:rPr lang="zh-CN" altLang="en-US" dirty="0">
                <a:solidFill>
                  <a:srgbClr val="FF0000"/>
                </a:solidFill>
                <a:latin typeface="黑体" panose="02010609060101010101" pitchFamily="49" charset="-122"/>
                <a:ea typeface="黑体" panose="02010609060101010101" pitchFamily="49" charset="-122"/>
              </a:rPr>
              <a:t>温肾助阳</a:t>
            </a:r>
            <a:r>
              <a:rPr lang="zh-CN" altLang="en-US" dirty="0">
                <a:solidFill>
                  <a:schemeClr val="accent5">
                    <a:lumMod val="50000"/>
                  </a:schemeClr>
                </a:solidFill>
                <a:latin typeface="黑体" panose="02010609060101010101" pitchFamily="49" charset="-122"/>
                <a:ea typeface="黑体" panose="02010609060101010101" pitchFamily="49" charset="-122"/>
              </a:rPr>
              <a:t>，镇心安神，温肺平喘。</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rgbClr val="FF0000"/>
                </a:solidFill>
                <a:latin typeface="黑体" panose="02010609060101010101" pitchFamily="49" charset="-122"/>
                <a:ea typeface="黑体" panose="02010609060101010101" pitchFamily="49" charset="-122"/>
                <a:sym typeface="+mn-ea"/>
              </a:rPr>
              <a:t>对于汗出患者，伴有遗精、早泄、阳痿等，甚至里虚寒、阴证，可以合用紫石英。</a:t>
            </a:r>
            <a:endParaRPr lang="zh-CN" altLang="en-US" dirty="0">
              <a:solidFill>
                <a:srgbClr val="FF0000"/>
              </a:solidFill>
              <a:latin typeface="黑体" panose="02010609060101010101" pitchFamily="49" charset="-122"/>
              <a:ea typeface="黑体" panose="02010609060101010101" pitchFamily="49" charset="-122"/>
              <a:sym typeface="+mn-ea"/>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43087" y="1767170"/>
            <a:ext cx="8505825" cy="4246245"/>
          </a:xfrm>
          <a:prstGeom prst="rect">
            <a:avLst/>
          </a:prstGeom>
          <a:noFill/>
        </p:spPr>
        <p:txBody>
          <a:bodyPr wrap="square" rtlCol="0">
            <a:spAutoFit/>
          </a:bodyPr>
          <a:lstStyle/>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a:t>
            </a:r>
            <a:r>
              <a:rPr lang="en-US" altLang="zh-CN" dirty="0">
                <a:solidFill>
                  <a:schemeClr val="accent5">
                    <a:lumMod val="50000"/>
                  </a:schemeClr>
                </a:solidFill>
                <a:latin typeface="黑体" panose="02010609060101010101" pitchFamily="49" charset="-122"/>
                <a:ea typeface="黑体" panose="02010609060101010101" pitchFamily="49" charset="-122"/>
              </a:rPr>
              <a:t>3</a:t>
            </a:r>
            <a:r>
              <a:rPr lang="zh-CN" altLang="en-US" dirty="0">
                <a:solidFill>
                  <a:schemeClr val="accent5">
                    <a:lumMod val="50000"/>
                  </a:schemeClr>
                </a:solidFill>
                <a:latin typeface="黑体" panose="02010609060101010101" pitchFamily="49" charset="-122"/>
                <a:ea typeface="黑体" panose="02010609060101010101" pitchFamily="49" charset="-122"/>
              </a:rPr>
              <a:t>）蛇床子</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chemeClr val="accent5">
                    <a:lumMod val="50000"/>
                  </a:schemeClr>
                </a:solidFill>
                <a:latin typeface="黑体" panose="02010609060101010101" pitchFamily="49" charset="-122"/>
                <a:ea typeface="黑体" panose="02010609060101010101" pitchFamily="49" charset="-122"/>
              </a:rPr>
              <a:t>（</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金匮要略</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妇人杂病脉证并治第二十二</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：蛇床子散，</a:t>
            </a:r>
            <a:r>
              <a:rPr lang="zh-CN" altLang="en-US" dirty="0">
                <a:solidFill>
                  <a:srgbClr val="FF0000"/>
                </a:solidFill>
                <a:latin typeface="黑体" panose="02010609060101010101" pitchFamily="49" charset="-122"/>
                <a:ea typeface="黑体" panose="02010609060101010101" pitchFamily="49" charset="-122"/>
              </a:rPr>
              <a:t>温阴中</a:t>
            </a:r>
            <a:r>
              <a:rPr lang="zh-CN" altLang="en-US" dirty="0">
                <a:solidFill>
                  <a:schemeClr val="accent5">
                    <a:lumMod val="50000"/>
                  </a:schemeClr>
                </a:solidFill>
                <a:latin typeface="黑体" panose="02010609060101010101" pitchFamily="49" charset="-122"/>
                <a:ea typeface="黑体" panose="02010609060101010101" pitchFamily="49" charset="-122"/>
              </a:rPr>
              <a:t>坐药。蛇床子仁，上一味，末之，以白粉少许，和令相得，如枣大，绵裹纳之，</a:t>
            </a:r>
            <a:r>
              <a:rPr lang="zh-CN" altLang="en-US" dirty="0">
                <a:solidFill>
                  <a:srgbClr val="FF0000"/>
                </a:solidFill>
                <a:latin typeface="黑体" panose="02010609060101010101" pitchFamily="49" charset="-122"/>
                <a:ea typeface="黑体" panose="02010609060101010101" pitchFamily="49" charset="-122"/>
              </a:rPr>
              <a:t>自然温</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rgbClr val="FF0000"/>
                </a:solidFill>
                <a:latin typeface="黑体" panose="02010609060101010101" pitchFamily="49" charset="-122"/>
                <a:ea typeface="黑体" panose="02010609060101010101" pitchFamily="49" charset="-122"/>
              </a:rPr>
              <a:t>蛇床子</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神农本草经</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：味苦，平。主妇人</a:t>
            </a:r>
            <a:r>
              <a:rPr lang="zh-CN" altLang="en-US" dirty="0">
                <a:solidFill>
                  <a:srgbClr val="FF0000"/>
                </a:solidFill>
                <a:latin typeface="黑体" panose="02010609060101010101" pitchFamily="49" charset="-122"/>
                <a:ea typeface="黑体" panose="02010609060101010101" pitchFamily="49" charset="-122"/>
              </a:rPr>
              <a:t>阴中肿痛，男子阴痿，湿痒</a:t>
            </a:r>
            <a:r>
              <a:rPr lang="zh-CN" altLang="en-US" dirty="0">
                <a:solidFill>
                  <a:schemeClr val="accent5">
                    <a:lumMod val="50000"/>
                  </a:schemeClr>
                </a:solidFill>
                <a:latin typeface="黑体" panose="02010609060101010101" pitchFamily="49" charset="-122"/>
                <a:ea typeface="黑体" panose="02010609060101010101" pitchFamily="49" charset="-122"/>
              </a:rPr>
              <a:t>，除痹气，利关节，癫痫，恶疮。久服轻身。</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名医别录</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：味辛，甘，无毒。上</a:t>
            </a:r>
            <a:r>
              <a:rPr lang="zh-CN" altLang="en-US" dirty="0">
                <a:solidFill>
                  <a:srgbClr val="FF0000"/>
                </a:solidFill>
                <a:latin typeface="黑体" panose="02010609060101010101" pitchFamily="49" charset="-122"/>
                <a:ea typeface="黑体" panose="02010609060101010101" pitchFamily="49" charset="-122"/>
              </a:rPr>
              <a:t>温中</a:t>
            </a:r>
            <a:r>
              <a:rPr lang="zh-CN" altLang="en-US" dirty="0">
                <a:solidFill>
                  <a:srgbClr val="FF0000"/>
                </a:solidFill>
                <a:latin typeface="黑体" panose="02010609060101010101" pitchFamily="49" charset="-122"/>
                <a:ea typeface="黑体" panose="02010609060101010101" pitchFamily="49" charset="-122"/>
              </a:rPr>
              <a:t>下气，令妇人子脏热，男子阴强</a:t>
            </a:r>
            <a:r>
              <a:rPr lang="zh-CN" altLang="en-US" dirty="0">
                <a:solidFill>
                  <a:schemeClr val="accent5">
                    <a:lumMod val="50000"/>
                  </a:schemeClr>
                </a:solidFill>
                <a:latin typeface="黑体" panose="02010609060101010101" pitchFamily="49" charset="-122"/>
                <a:ea typeface="黑体" panose="02010609060101010101" pitchFamily="49" charset="-122"/>
              </a:rPr>
              <a:t>，久服好颜色，</a:t>
            </a:r>
            <a:r>
              <a:rPr lang="zh-CN" altLang="en-US" dirty="0">
                <a:solidFill>
                  <a:srgbClr val="FF0000"/>
                </a:solidFill>
                <a:latin typeface="黑体" panose="02010609060101010101" pitchFamily="49" charset="-122"/>
                <a:ea typeface="黑体" panose="02010609060101010101" pitchFamily="49" charset="-122"/>
              </a:rPr>
              <a:t>令人有子</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en-US" altLang="zh-CN"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中药学</a:t>
            </a:r>
            <a:r>
              <a:rPr lang="en-US" altLang="zh-CN" dirty="0">
                <a:solidFill>
                  <a:schemeClr val="accent5">
                    <a:lumMod val="50000"/>
                  </a:schemeClr>
                </a:solidFill>
                <a:latin typeface="黑体" panose="02010609060101010101" pitchFamily="49" charset="-122"/>
                <a:ea typeface="黑体" panose="02010609060101010101" pitchFamily="49" charset="-122"/>
              </a:rPr>
              <a:t>》</a:t>
            </a:r>
            <a:r>
              <a:rPr lang="zh-CN" altLang="en-US" dirty="0">
                <a:solidFill>
                  <a:schemeClr val="accent5">
                    <a:lumMod val="50000"/>
                  </a:schemeClr>
                </a:solidFill>
                <a:latin typeface="黑体" panose="02010609060101010101" pitchFamily="49" charset="-122"/>
                <a:ea typeface="黑体" panose="02010609060101010101" pitchFamily="49" charset="-122"/>
              </a:rPr>
              <a:t>：辛苦，温。有小毒。杀虫止痒，燥湿祛风，</a:t>
            </a:r>
            <a:r>
              <a:rPr lang="zh-CN" altLang="en-US" dirty="0">
                <a:solidFill>
                  <a:srgbClr val="FF0000"/>
                </a:solidFill>
                <a:latin typeface="黑体" panose="02010609060101010101" pitchFamily="49" charset="-122"/>
                <a:ea typeface="黑体" panose="02010609060101010101" pitchFamily="49" charset="-122"/>
              </a:rPr>
              <a:t>温肾壮阳</a:t>
            </a:r>
            <a:r>
              <a:rPr lang="zh-CN" altLang="en-US" dirty="0">
                <a:solidFill>
                  <a:schemeClr val="accent5">
                    <a:lumMod val="50000"/>
                  </a:schemeClr>
                </a:solidFill>
                <a:latin typeface="黑体" panose="02010609060101010101" pitchFamily="49" charset="-122"/>
                <a:ea typeface="黑体" panose="02010609060101010101" pitchFamily="49" charset="-122"/>
              </a:rPr>
              <a:t>。</a:t>
            </a:r>
            <a:endParaRPr lang="zh-CN" altLang="en-US"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dirty="0">
                <a:solidFill>
                  <a:srgbClr val="FF0000"/>
                </a:solidFill>
                <a:latin typeface="黑体" panose="02010609060101010101" pitchFamily="49" charset="-122"/>
                <a:ea typeface="黑体" panose="02010609060101010101" pitchFamily="49" charset="-122"/>
                <a:sym typeface="+mn-ea"/>
              </a:rPr>
              <a:t>对于男性遗精、早泄、阳痿等，或伴女性小腹冷痛、白带增多等，可以合用蛇床子。</a:t>
            </a:r>
            <a:endParaRPr lang="zh-CN" altLang="en-US" dirty="0">
              <a:solidFill>
                <a:srgbClr val="FF0000"/>
              </a:solidFill>
              <a:latin typeface="黑体" panose="02010609060101010101" pitchFamily="49" charset="-122"/>
              <a:ea typeface="黑体" panose="02010609060101010101" pitchFamily="49" charset="-122"/>
              <a:sym typeface="+mn-ea"/>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27860" y="2714625"/>
            <a:ext cx="8157845" cy="2861310"/>
          </a:xfrm>
          <a:prstGeom prst="rect">
            <a:avLst/>
          </a:prstGeom>
          <a:noFill/>
        </p:spPr>
        <p:txBody>
          <a:bodyPr wrap="square" rtlCol="0">
            <a:spAutoFit/>
          </a:bodyPr>
          <a:lstStyle/>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综上分析，</a:t>
            </a:r>
            <a:r>
              <a:rPr lang="zh-CN" altLang="en-US" sz="2400" dirty="0">
                <a:solidFill>
                  <a:srgbClr val="FF0000"/>
                </a:solidFill>
                <a:latin typeface="黑体" panose="02010609060101010101" pitchFamily="49" charset="-122"/>
                <a:ea typeface="黑体" panose="02010609060101010101" pitchFamily="49" charset="-122"/>
              </a:rPr>
              <a:t>龙骨、牡蛎、紫石英、蛇床子</a:t>
            </a:r>
            <a:r>
              <a:rPr lang="zh-CN" altLang="en-US" sz="2400" dirty="0">
                <a:solidFill>
                  <a:schemeClr val="accent5">
                    <a:lumMod val="50000"/>
                  </a:schemeClr>
                </a:solidFill>
                <a:latin typeface="黑体" panose="02010609060101010101" pitchFamily="49" charset="-122"/>
                <a:ea typeface="黑体" panose="02010609060101010101" pitchFamily="49" charset="-122"/>
              </a:rPr>
              <a:t>具有强壮人体</a:t>
            </a:r>
            <a:r>
              <a:rPr lang="zh-CN" altLang="en-US" sz="2400" dirty="0">
                <a:solidFill>
                  <a:srgbClr val="FF0000"/>
                </a:solidFill>
                <a:latin typeface="黑体" panose="02010609060101010101" pitchFamily="49" charset="-122"/>
                <a:ea typeface="黑体" panose="02010609060101010101" pitchFamily="49" charset="-122"/>
              </a:rPr>
              <a:t>性功能</a:t>
            </a:r>
            <a:r>
              <a:rPr lang="zh-CN" altLang="en-US" sz="2400" dirty="0">
                <a:solidFill>
                  <a:schemeClr val="accent5">
                    <a:lumMod val="50000"/>
                  </a:schemeClr>
                </a:solidFill>
                <a:latin typeface="黑体" panose="02010609060101010101" pitchFamily="49" charset="-122"/>
                <a:ea typeface="黑体" panose="02010609060101010101" pitchFamily="49" charset="-122"/>
              </a:rPr>
              <a:t>和</a:t>
            </a:r>
            <a:r>
              <a:rPr lang="zh-CN" altLang="en-US" sz="2400" dirty="0">
                <a:solidFill>
                  <a:srgbClr val="FF0000"/>
                </a:solidFill>
                <a:latin typeface="黑体" panose="02010609060101010101" pitchFamily="49" charset="-122"/>
                <a:ea typeface="黑体" panose="02010609060101010101" pitchFamily="49" charset="-122"/>
              </a:rPr>
              <a:t>生育功能</a:t>
            </a:r>
            <a:r>
              <a:rPr lang="zh-CN" altLang="en-US" sz="2400" dirty="0">
                <a:solidFill>
                  <a:schemeClr val="accent5">
                    <a:lumMod val="50000"/>
                  </a:schemeClr>
                </a:solidFill>
                <a:latin typeface="黑体" panose="02010609060101010101" pitchFamily="49" charset="-122"/>
                <a:ea typeface="黑体" panose="02010609060101010101" pitchFamily="49" charset="-122"/>
              </a:rPr>
              <a:t>的作用，人体性器官和生殖器官在解剖位置和功能上，既不属于表，也不属于里，更倾向于是</a:t>
            </a:r>
            <a:r>
              <a:rPr lang="zh-CN" altLang="en-US" sz="2400" dirty="0">
                <a:solidFill>
                  <a:srgbClr val="FF0000"/>
                </a:solidFill>
                <a:latin typeface="黑体" panose="02010609060101010101" pitchFamily="49" charset="-122"/>
                <a:ea typeface="黑体" panose="02010609060101010101" pitchFamily="49" charset="-122"/>
              </a:rPr>
              <a:t>半表半里</a:t>
            </a:r>
            <a:r>
              <a:rPr lang="zh-CN" altLang="en-US" sz="2400" dirty="0">
                <a:solidFill>
                  <a:schemeClr val="accent5">
                    <a:lumMod val="50000"/>
                  </a:schemeClr>
                </a:solidFill>
                <a:latin typeface="黑体" panose="02010609060101010101" pitchFamily="49" charset="-122"/>
                <a:ea typeface="黑体" panose="02010609060101010101" pitchFamily="49" charset="-122"/>
              </a:rPr>
              <a:t>，所以</a:t>
            </a:r>
            <a:r>
              <a:rPr lang="zh-CN" altLang="en-US" sz="2400" dirty="0">
                <a:solidFill>
                  <a:srgbClr val="FF0000"/>
                </a:solidFill>
                <a:latin typeface="黑体" panose="02010609060101010101" pitchFamily="49" charset="-122"/>
                <a:ea typeface="黑体" panose="02010609060101010101" pitchFamily="49" charset="-122"/>
              </a:rPr>
              <a:t>龙骨、牡蛎、</a:t>
            </a:r>
            <a:r>
              <a:rPr lang="zh-CN" altLang="en-US" sz="2400" dirty="0">
                <a:solidFill>
                  <a:srgbClr val="FF0000"/>
                </a:solidFill>
                <a:latin typeface="黑体" panose="02010609060101010101" pitchFamily="49" charset="-122"/>
                <a:ea typeface="黑体" panose="02010609060101010101" pitchFamily="49" charset="-122"/>
                <a:sym typeface="+mn-ea"/>
              </a:rPr>
              <a:t>紫石英、蛇床子的强壮作用，更倾向是</a:t>
            </a:r>
            <a:r>
              <a:rPr lang="zh-CN" altLang="en-US" sz="2400" dirty="0">
                <a:solidFill>
                  <a:srgbClr val="FF0000"/>
                </a:solidFill>
                <a:latin typeface="黑体" panose="02010609060101010101" pitchFamily="49" charset="-122"/>
                <a:ea typeface="黑体" panose="02010609060101010101" pitchFamily="49" charset="-122"/>
              </a:rPr>
              <a:t>强壮人体半表半里的机能。</a:t>
            </a:r>
            <a:endParaRPr lang="zh-CN" altLang="en-US" sz="2400" dirty="0">
              <a:solidFill>
                <a:srgbClr val="FF0000"/>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a:spLocks noGrp="1"/>
          </p:cNvSpPr>
          <p:nvPr>
            <p:ph type="sldNum" sz="quarter" idx="4"/>
          </p:nvPr>
        </p:nvSpPr>
        <p:spPr/>
        <p:txBody>
          <a:bodyPr/>
          <a:p>
            <a:fld id="{1ADBE96D-C6B3-42DB-8955-1D8FE88333D3}" type="slidenum">
              <a:rPr lang="zh-CN" altLang="en-US" smtClean="0"/>
            </a:fld>
            <a:endParaRPr lang="zh-CN" altLang="en-US" dirty="0"/>
          </a:p>
        </p:txBody>
      </p:sp>
      <p:sp>
        <p:nvSpPr>
          <p:cNvPr id="100" name="文本框 99"/>
          <p:cNvSpPr txBox="1"/>
          <p:nvPr/>
        </p:nvSpPr>
        <p:spPr>
          <a:xfrm>
            <a:off x="1783080" y="883920"/>
            <a:ext cx="7548245" cy="4831080"/>
          </a:xfrm>
          <a:prstGeom prst="rect">
            <a:avLst/>
          </a:prstGeom>
          <a:noFill/>
          <a:ln w="9525">
            <a:noFill/>
          </a:ln>
        </p:spPr>
        <p:txBody>
          <a:bodyPr wrap="square">
            <a:spAutoFit/>
          </a:bodyPr>
          <a:p>
            <a:pPr indent="0"/>
            <a:r>
              <a:rPr lang="zh-CN" sz="2800" b="1" dirty="0">
                <a:solidFill>
                  <a:srgbClr val="7030A0"/>
                </a:solidFill>
                <a:latin typeface="隶书" panose="02010509060101010101" pitchFamily="49" charset="-122"/>
                <a:ea typeface="隶书" panose="02010509060101010101" pitchFamily="49" charset="-122"/>
              </a:rPr>
              <a:t>彭鸿扬师兄“3243”3：表、里、半2：阴、阳4：寒、热、虚、实3：瘀血、宿食、水毒 “3263”3：表、里、半2：阴、阳</a:t>
            </a:r>
            <a:endParaRPr lang="zh-CN" sz="2800" b="1" dirty="0">
              <a:solidFill>
                <a:srgbClr val="7030A0"/>
              </a:solidFill>
              <a:latin typeface="隶书" panose="02010509060101010101" pitchFamily="49" charset="-122"/>
              <a:ea typeface="隶书" panose="02010509060101010101" pitchFamily="49" charset="-122"/>
            </a:endParaRPr>
          </a:p>
          <a:p>
            <a:pPr indent="0"/>
            <a:r>
              <a:rPr lang="en-US" altLang="zh-CN" sz="2800" b="1" dirty="0">
                <a:solidFill>
                  <a:srgbClr val="7030A0"/>
                </a:solidFill>
                <a:latin typeface="隶书" panose="02010509060101010101" pitchFamily="49" charset="-122"/>
                <a:ea typeface="隶书" panose="02010509060101010101" pitchFamily="49" charset="-122"/>
              </a:rPr>
              <a:t>6</a:t>
            </a:r>
            <a:r>
              <a:rPr lang="zh-CN" sz="2800" b="1" dirty="0">
                <a:solidFill>
                  <a:srgbClr val="7030A0"/>
                </a:solidFill>
                <a:latin typeface="隶书" panose="02010509060101010101" pitchFamily="49" charset="-122"/>
                <a:ea typeface="隶书" panose="02010509060101010101" pitchFamily="49" charset="-122"/>
              </a:rPr>
              <a:t>：阴、阳、寒、热、虚、实3：瘀血、宿食、水毒</a:t>
            </a:r>
            <a:endParaRPr lang="zh-CN" sz="2800" b="1" dirty="0">
              <a:solidFill>
                <a:srgbClr val="7030A0"/>
              </a:solidFill>
              <a:latin typeface="隶书" panose="02010509060101010101" pitchFamily="49" charset="-122"/>
              <a:ea typeface="隶书" panose="02010509060101010101" pitchFamily="49" charset="-122"/>
            </a:endParaRPr>
          </a:p>
        </p:txBody>
      </p:sp>
      <p:sp>
        <p:nvSpPr>
          <p:cNvPr id="3" name="文本框 2"/>
          <p:cNvSpPr txBox="1"/>
          <p:nvPr/>
        </p:nvSpPr>
        <p:spPr>
          <a:xfrm>
            <a:off x="6633845" y="1988820"/>
            <a:ext cx="5080000" cy="3107690"/>
          </a:xfrm>
          <a:prstGeom prst="rect">
            <a:avLst/>
          </a:prstGeom>
          <a:noFill/>
          <a:ln w="9525">
            <a:noFill/>
          </a:ln>
        </p:spPr>
        <p:txBody>
          <a:bodyPr>
            <a:spAutoFit/>
          </a:bodyPr>
          <a:p>
            <a:pPr indent="400050"/>
            <a:r>
              <a:rPr lang="zh-CN" sz="2800" b="1" dirty="0">
                <a:solidFill>
                  <a:srgbClr val="FF0000"/>
                </a:solidFill>
                <a:latin typeface="隶书" panose="02010509060101010101" pitchFamily="49" charset="-122"/>
                <a:ea typeface="隶书" panose="02010509060101010101" pitchFamily="49" charset="-122"/>
              </a:rPr>
              <a:t>薏苡附子败酱散</a:t>
            </a:r>
            <a:r>
              <a:rPr lang="zh-CN" sz="2800" b="1" dirty="0">
                <a:solidFill>
                  <a:srgbClr val="7030A0"/>
                </a:solidFill>
                <a:latin typeface="隶书" panose="02010509060101010101" pitchFamily="49" charset="-122"/>
                <a:ea typeface="隶书" panose="02010509060101010101" pitchFamily="49" charset="-122"/>
              </a:rPr>
              <a:t>：薏苡仁十分  附子二分  败酱五分右三味，杵为末，取方寸匕，以水二升，煎减半，顿服。《经方传真》：</a:t>
            </a:r>
            <a:r>
              <a:rPr lang="zh-CN" sz="2800" b="1" dirty="0">
                <a:solidFill>
                  <a:srgbClr val="FF0000"/>
                </a:solidFill>
                <a:latin typeface="隶书" panose="02010509060101010101" pitchFamily="49" charset="-122"/>
                <a:ea typeface="隶书" panose="02010509060101010101" pitchFamily="49" charset="-122"/>
              </a:rPr>
              <a:t>阳明病</a:t>
            </a:r>
            <a:r>
              <a:rPr lang="zh-CN" sz="2800" b="1" dirty="0">
                <a:solidFill>
                  <a:srgbClr val="7030A0"/>
                </a:solidFill>
                <a:latin typeface="隶书" panose="02010509060101010101" pitchFamily="49" charset="-122"/>
                <a:ea typeface="隶书" panose="02010509060101010101" pitchFamily="49" charset="-122"/>
              </a:rPr>
              <a:t>：</a:t>
            </a:r>
            <a:r>
              <a:rPr lang="zh-CN" sz="2800" b="1" dirty="0">
                <a:solidFill>
                  <a:srgbClr val="FF0000"/>
                </a:solidFill>
                <a:latin typeface="隶书" panose="02010509060101010101" pitchFamily="49" charset="-122"/>
                <a:ea typeface="隶书" panose="02010509060101010101" pitchFamily="49" charset="-122"/>
              </a:rPr>
              <a:t>清里实热类方</a:t>
            </a:r>
            <a:r>
              <a:rPr lang="zh-CN" sz="2800" b="1" dirty="0">
                <a:solidFill>
                  <a:srgbClr val="7030A0"/>
                </a:solidFill>
                <a:latin typeface="隶书" panose="02010509060101010101" pitchFamily="49" charset="-122"/>
                <a:ea typeface="隶书" panose="02010509060101010101" pitchFamily="49" charset="-122"/>
              </a:rPr>
              <a:t>。</a:t>
            </a:r>
            <a:endParaRPr lang="zh-CN" altLang="en-US" sz="2800" b="1"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08175" y="1908810"/>
            <a:ext cx="8506460" cy="3969385"/>
          </a:xfrm>
          <a:prstGeom prst="rect">
            <a:avLst/>
          </a:prstGeom>
          <a:noFill/>
        </p:spPr>
        <p:txBody>
          <a:bodyPr wrap="square" rtlCol="0">
            <a:spAutoFit/>
          </a:bodyPr>
          <a:lstStyle/>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问题探讨：</a:t>
            </a:r>
            <a:endParaRPr lang="zh-CN" altLang="en-US" sz="24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1.伤寒论中有大量里实热证的条文与方剂，是否与当时的饮食习惯有关，比如大量的粗粮饮食，食物加工不精细，纤维含量高，易造成消化道实证？那么引申一下，现代社会，饮食精细，精神生活丰富，劳神耗血，损精竭液，是否会出现2000年前比较少见到的半虚，甚至半阴症状？这一块儿在伤寒原书中是否有所不足，是否可以填补？</a:t>
            </a:r>
            <a:endParaRPr lang="zh-CN" altLang="en-US" sz="2400" dirty="0">
              <a:solidFill>
                <a:srgbClr val="FF0000"/>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42770" y="2287270"/>
            <a:ext cx="8506460" cy="3415030"/>
          </a:xfrm>
          <a:prstGeom prst="rect">
            <a:avLst/>
          </a:prstGeom>
          <a:noFill/>
        </p:spPr>
        <p:txBody>
          <a:bodyPr wrap="square" rtlCol="0">
            <a:spAutoFit/>
          </a:bodyPr>
          <a:lstStyle/>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2.半证反映于胸腹脏器，是否能借鉴后世中医说的脏腑虚，归纳一些半虚的症状表现？</a:t>
            </a:r>
            <a:endParaRPr lang="zh-CN" altLang="en-US" sz="24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3.半虚伤寒论涉及的方证有哪些，有什么可以扩展的方证药证？</a:t>
            </a:r>
            <a:endParaRPr lang="zh-CN" altLang="en-US" sz="24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4.半实、半寒的症状反应是什么？半实半寒与里实里寒怎么鉴别？对应有哪些现代疾病？这一部分内容在伤寒论里是近乎缺失的，能从其他古医籍里还原它吗？</a:t>
            </a:r>
            <a:endParaRPr lang="zh-CN" altLang="en-US" sz="2400"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42770" y="2038350"/>
            <a:ext cx="8506460" cy="3969385"/>
          </a:xfrm>
          <a:prstGeom prst="rect">
            <a:avLst/>
          </a:prstGeom>
          <a:noFill/>
        </p:spPr>
        <p:txBody>
          <a:bodyPr wrap="square" rtlCol="0">
            <a:spAutoFit/>
          </a:bodyPr>
          <a:lstStyle/>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5.传统的所谓补肾填精的药物，比如枸杞、熟地、菟丝子等等，似乎与生地麦冬这种生津液的还是有点不一样，是不是归到补半虚的范畴更合适？感觉经方体系总是要能对传统医学的有益经验予以兼容并蓄，需要有一个合适的范畴可以较为恰当的归入才更好。</a:t>
            </a:r>
            <a:endParaRPr lang="zh-CN" altLang="en-US" sz="2400" dirty="0">
              <a:solidFill>
                <a:schemeClr val="accent5">
                  <a:lumMod val="50000"/>
                </a:schemeClr>
              </a:solidFill>
              <a:latin typeface="黑体" panose="02010609060101010101" pitchFamily="49" charset="-122"/>
              <a:ea typeface="黑体" panose="02010609060101010101" pitchFamily="49" charset="-122"/>
            </a:endParaRPr>
          </a:p>
          <a:p>
            <a:pPr>
              <a:lnSpc>
                <a:spcPct val="150000"/>
              </a:lnSpc>
            </a:pPr>
            <a:r>
              <a:rPr lang="zh-CN" altLang="en-US" sz="2400" dirty="0">
                <a:solidFill>
                  <a:schemeClr val="accent5">
                    <a:lumMod val="50000"/>
                  </a:schemeClr>
                </a:solidFill>
                <a:latin typeface="黑体" panose="02010609060101010101" pitchFamily="49" charset="-122"/>
                <a:ea typeface="黑体" panose="02010609060101010101" pitchFamily="49" charset="-122"/>
              </a:rPr>
              <a:t>6.半表半里所含脏器较多，如何兼顾病变位置在脏器和症状反应来治疗？</a:t>
            </a:r>
            <a:endParaRPr lang="zh-CN" altLang="en-US" sz="2400" dirty="0">
              <a:solidFill>
                <a:schemeClr val="accent5">
                  <a:lumMod val="50000"/>
                </a:schemeClr>
              </a:solidFill>
              <a:latin typeface="黑体" panose="02010609060101010101" pitchFamily="49" charset="-122"/>
              <a:ea typeface="黑体" panose="02010609060101010101" pitchFamily="49" charset="-122"/>
            </a:endParaRPr>
          </a:p>
        </p:txBody>
      </p:sp>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6" name="文本框 5"/>
          <p:cNvSpPr txBox="1"/>
          <p:nvPr/>
        </p:nvSpPr>
        <p:spPr>
          <a:xfrm>
            <a:off x="2720975" y="2748261"/>
            <a:ext cx="6451600" cy="922020"/>
          </a:xfrm>
          <a:prstGeom prst="rect">
            <a:avLst/>
          </a:prstGeom>
          <a:noFill/>
        </p:spPr>
        <p:txBody>
          <a:bodyPr wrap="square" rtlCol="0">
            <a:spAutoFit/>
          </a:bodyPr>
          <a:lstStyle/>
          <a:p>
            <a:r>
              <a:rPr lang="zh-CN" sz="5400" dirty="0">
                <a:solidFill>
                  <a:schemeClr val="accent5">
                    <a:lumMod val="50000"/>
                  </a:schemeClr>
                </a:solidFill>
                <a:latin typeface="隶书" panose="02010509060101010101" pitchFamily="49" charset="-122"/>
                <a:ea typeface="隶书" panose="02010509060101010101" pitchFamily="49" charset="-122"/>
              </a:rPr>
              <a:t>不当之处，敬请批评。</a:t>
            </a:r>
            <a:endParaRPr lang="zh-CN" sz="5400" dirty="0">
              <a:solidFill>
                <a:schemeClr val="accent5">
                  <a:lumMod val="50000"/>
                </a:schemeClr>
              </a:solidFill>
              <a:latin typeface="隶书" panose="02010509060101010101" pitchFamily="49" charset="-122"/>
              <a:ea typeface="隶书" panose="02010509060101010101" pitchFamily="49"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944880" y="2308860"/>
            <a:ext cx="10097135" cy="2306955"/>
          </a:xfrm>
          <a:prstGeom prst="rect">
            <a:avLst/>
          </a:prstGeom>
          <a:noFill/>
        </p:spPr>
        <p:txBody>
          <a:bodyPr wrap="square" rtlCol="0">
            <a:spAutoFit/>
          </a:bodyPr>
          <a:lstStyle/>
          <a:p>
            <a:r>
              <a:rPr sz="3600" dirty="0">
                <a:solidFill>
                  <a:srgbClr val="7030A0"/>
                </a:solidFill>
                <a:latin typeface="隶书" panose="02010509060101010101" pitchFamily="49" charset="-122"/>
                <a:ea typeface="隶书" panose="02010509060101010101" pitchFamily="49" charset="-122"/>
              </a:rPr>
              <a:t>（</a:t>
            </a:r>
            <a:r>
              <a:rPr lang="en-US" sz="3600" dirty="0">
                <a:solidFill>
                  <a:srgbClr val="7030A0"/>
                </a:solidFill>
                <a:latin typeface="隶书" panose="02010509060101010101" pitchFamily="49" charset="-122"/>
                <a:ea typeface="隶书" panose="02010509060101010101" pitchFamily="49" charset="-122"/>
              </a:rPr>
              <a:t>2</a:t>
            </a:r>
            <a:r>
              <a:rPr sz="3600" dirty="0">
                <a:solidFill>
                  <a:srgbClr val="7030A0"/>
                </a:solidFill>
                <a:latin typeface="隶书" panose="02010509060101010101" pitchFamily="49" charset="-122"/>
                <a:ea typeface="隶书" panose="02010509060101010101" pitchFamily="49" charset="-122"/>
              </a:rPr>
              <a:t>）关于</a:t>
            </a:r>
            <a:r>
              <a:rPr sz="3600" dirty="0">
                <a:solidFill>
                  <a:srgbClr val="FF0000"/>
                </a:solidFill>
                <a:latin typeface="隶书" panose="02010509060101010101" pitchFamily="49" charset="-122"/>
                <a:ea typeface="隶书" panose="02010509060101010101" pitchFamily="49" charset="-122"/>
              </a:rPr>
              <a:t>阴阳</a:t>
            </a:r>
            <a:r>
              <a:rPr sz="3600" dirty="0">
                <a:solidFill>
                  <a:srgbClr val="7030A0"/>
                </a:solidFill>
                <a:latin typeface="隶书" panose="02010509060101010101" pitchFamily="49" charset="-122"/>
                <a:ea typeface="隶书" panose="02010509060101010101" pitchFamily="49" charset="-122"/>
              </a:rPr>
              <a:t>，不再分析病性（胡老体系）的阴阳，在病情（胡老体系）中把胡老关于</a:t>
            </a:r>
            <a:r>
              <a:rPr sz="3600" dirty="0">
                <a:solidFill>
                  <a:srgbClr val="FF0000"/>
                </a:solidFill>
                <a:latin typeface="隶书" panose="02010509060101010101" pitchFamily="49" charset="-122"/>
                <a:ea typeface="隶书" panose="02010509060101010101" pitchFamily="49" charset="-122"/>
              </a:rPr>
              <a:t>阴阳</a:t>
            </a:r>
            <a:r>
              <a:rPr sz="3600" dirty="0">
                <a:solidFill>
                  <a:srgbClr val="7030A0"/>
                </a:solidFill>
                <a:latin typeface="隶书" panose="02010509060101010101" pitchFamily="49" charset="-122"/>
                <a:ea typeface="隶书" panose="02010509060101010101" pitchFamily="49" charset="-122"/>
              </a:rPr>
              <a:t>的概念范畴缩小------提出用</a:t>
            </a:r>
            <a:r>
              <a:rPr sz="3600" dirty="0">
                <a:solidFill>
                  <a:srgbClr val="FF0000"/>
                </a:solidFill>
                <a:latin typeface="隶书" panose="02010509060101010101" pitchFamily="49" charset="-122"/>
                <a:ea typeface="隶书" panose="02010509060101010101" pitchFamily="49" charset="-122"/>
              </a:rPr>
              <a:t>附子</a:t>
            </a:r>
            <a:r>
              <a:rPr sz="3600" dirty="0">
                <a:solidFill>
                  <a:srgbClr val="7030A0"/>
                </a:solidFill>
                <a:latin typeface="隶书" panose="02010509060101010101" pitchFamily="49" charset="-122"/>
                <a:ea typeface="隶书" panose="02010509060101010101" pitchFamily="49" charset="-122"/>
              </a:rPr>
              <a:t>的为阴证，不需要用附子的为阳证。</a:t>
            </a:r>
            <a:endParaRPr sz="36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880745" y="1062355"/>
            <a:ext cx="10097135" cy="4831080"/>
          </a:xfrm>
          <a:prstGeom prst="rect">
            <a:avLst/>
          </a:prstGeom>
          <a:noFill/>
        </p:spPr>
        <p:txBody>
          <a:bodyPr wrap="square" rtlCol="0">
            <a:spAutoFit/>
          </a:bodyPr>
          <a:lstStyle/>
          <a:p>
            <a:r>
              <a:rPr sz="2800" dirty="0">
                <a:solidFill>
                  <a:srgbClr val="FF0000"/>
                </a:solidFill>
                <a:latin typeface="隶书" panose="02010509060101010101" pitchFamily="49" charset="-122"/>
                <a:ea typeface="隶书" panose="02010509060101010101" pitchFamily="49" charset="-122"/>
              </a:rPr>
              <a:t>胡老体系中</a:t>
            </a:r>
            <a:r>
              <a:rPr sz="2800" dirty="0">
                <a:solidFill>
                  <a:srgbClr val="7030A0"/>
                </a:solidFill>
                <a:latin typeface="隶书" panose="02010509060101010101" pitchFamily="49" charset="-122"/>
                <a:ea typeface="隶书" panose="02010509060101010101" pitchFamily="49" charset="-122"/>
              </a:rPr>
              <a:t>：</a:t>
            </a:r>
            <a:endParaRPr sz="2800" dirty="0">
              <a:solidFill>
                <a:srgbClr val="7030A0"/>
              </a:solidFill>
              <a:latin typeface="隶书" panose="02010509060101010101" pitchFamily="49" charset="-122"/>
              <a:ea typeface="隶书" panose="02010509060101010101" pitchFamily="49" charset="-122"/>
            </a:endParaRPr>
          </a:p>
          <a:p>
            <a:r>
              <a:rPr sz="2800" dirty="0">
                <a:solidFill>
                  <a:srgbClr val="7030A0"/>
                </a:solidFill>
                <a:latin typeface="隶书" panose="02010509060101010101" pitchFamily="49" charset="-122"/>
                <a:ea typeface="隶书" panose="02010509060101010101" pitchFamily="49" charset="-122"/>
              </a:rPr>
              <a:t>1.</a:t>
            </a:r>
            <a:r>
              <a:rPr sz="2800" dirty="0">
                <a:solidFill>
                  <a:srgbClr val="FF0000"/>
                </a:solidFill>
                <a:latin typeface="隶书" panose="02010509060101010101" pitchFamily="49" charset="-122"/>
                <a:ea typeface="隶书" panose="02010509060101010101" pitchFamily="49" charset="-122"/>
              </a:rPr>
              <a:t>表证</a:t>
            </a:r>
            <a:r>
              <a:rPr sz="2800" dirty="0">
                <a:solidFill>
                  <a:srgbClr val="7030A0"/>
                </a:solidFill>
                <a:latin typeface="隶书" panose="02010509060101010101" pitchFamily="49" charset="-122"/>
                <a:ea typeface="隶书" panose="02010509060101010101" pitchFamily="49" charset="-122"/>
              </a:rPr>
              <a:t>时：桂枝汤-----桂枝加附子汤；甘草麻黄汤---麻黄附子甘草汤；由阳证到阴证，遵循了加用</a:t>
            </a:r>
            <a:r>
              <a:rPr sz="2800" dirty="0">
                <a:solidFill>
                  <a:srgbClr val="FF0000"/>
                </a:solidFill>
                <a:latin typeface="隶书" panose="02010509060101010101" pitchFamily="49" charset="-122"/>
                <a:ea typeface="隶书" panose="02010509060101010101" pitchFamily="49" charset="-122"/>
              </a:rPr>
              <a:t>附子</a:t>
            </a:r>
            <a:r>
              <a:rPr sz="2800" dirty="0">
                <a:solidFill>
                  <a:srgbClr val="7030A0"/>
                </a:solidFill>
                <a:latin typeface="隶书" panose="02010509060101010101" pitchFamily="49" charset="-122"/>
                <a:ea typeface="隶书" panose="02010509060101010101" pitchFamily="49" charset="-122"/>
              </a:rPr>
              <a:t>的为</a:t>
            </a:r>
            <a:r>
              <a:rPr sz="2800" dirty="0">
                <a:solidFill>
                  <a:srgbClr val="FF0000"/>
                </a:solidFill>
                <a:latin typeface="隶书" panose="02010509060101010101" pitchFamily="49" charset="-122"/>
                <a:ea typeface="隶书" panose="02010509060101010101" pitchFamily="49" charset="-122"/>
              </a:rPr>
              <a:t>阴证</a:t>
            </a:r>
            <a:r>
              <a:rPr sz="2800" dirty="0">
                <a:solidFill>
                  <a:srgbClr val="7030A0"/>
                </a:solidFill>
                <a:latin typeface="隶书" panose="02010509060101010101" pitchFamily="49" charset="-122"/>
                <a:ea typeface="隶书" panose="02010509060101010101" pitchFamily="49" charset="-122"/>
              </a:rPr>
              <a:t>的标准。桂枝人参汤为太阳</a:t>
            </a:r>
            <a:r>
              <a:rPr sz="2800" dirty="0">
                <a:solidFill>
                  <a:srgbClr val="FF0000"/>
                </a:solidFill>
                <a:latin typeface="隶书" panose="02010509060101010101" pitchFamily="49" charset="-122"/>
                <a:ea typeface="隶书" panose="02010509060101010101" pitchFamily="49" charset="-122"/>
              </a:rPr>
              <a:t>太阴</a:t>
            </a:r>
            <a:r>
              <a:rPr sz="2800" dirty="0">
                <a:solidFill>
                  <a:srgbClr val="7030A0"/>
                </a:solidFill>
                <a:latin typeface="隶书" panose="02010509060101010101" pitchFamily="49" charset="-122"/>
                <a:ea typeface="隶书" panose="02010509060101010101" pitchFamily="49" charset="-122"/>
              </a:rPr>
              <a:t>合病，干姜为里寒。</a:t>
            </a:r>
            <a:endParaRPr sz="2800" dirty="0">
              <a:solidFill>
                <a:srgbClr val="7030A0"/>
              </a:solidFill>
              <a:latin typeface="隶书" panose="02010509060101010101" pitchFamily="49" charset="-122"/>
              <a:ea typeface="隶书" panose="02010509060101010101" pitchFamily="49" charset="-122"/>
            </a:endParaRPr>
          </a:p>
          <a:p>
            <a:r>
              <a:rPr sz="2800" dirty="0">
                <a:solidFill>
                  <a:srgbClr val="7030A0"/>
                </a:solidFill>
                <a:latin typeface="隶书" panose="02010509060101010101" pitchFamily="49" charset="-122"/>
                <a:ea typeface="隶书" panose="02010509060101010101" pitchFamily="49" charset="-122"/>
              </a:rPr>
              <a:t>2.</a:t>
            </a:r>
            <a:r>
              <a:rPr sz="2800" dirty="0">
                <a:solidFill>
                  <a:srgbClr val="FF0000"/>
                </a:solidFill>
                <a:latin typeface="隶书" panose="02010509060101010101" pitchFamily="49" charset="-122"/>
                <a:ea typeface="隶书" panose="02010509060101010101" pitchFamily="49" charset="-122"/>
              </a:rPr>
              <a:t>里证</a:t>
            </a:r>
            <a:r>
              <a:rPr sz="2800" dirty="0">
                <a:solidFill>
                  <a:srgbClr val="7030A0"/>
                </a:solidFill>
                <a:latin typeface="隶书" panose="02010509060101010101" pitchFamily="49" charset="-122"/>
                <a:ea typeface="隶书" panose="02010509060101010101" pitchFamily="49" charset="-122"/>
              </a:rPr>
              <a:t>时：甘草干姜汤为阴证，四逆汤（甘草干姜+附子）也是阴证；意味着</a:t>
            </a:r>
            <a:r>
              <a:rPr sz="2800" dirty="0">
                <a:solidFill>
                  <a:srgbClr val="FF0000"/>
                </a:solidFill>
                <a:latin typeface="隶书" panose="02010509060101010101" pitchFamily="49" charset="-122"/>
                <a:ea typeface="隶书" panose="02010509060101010101" pitchFamily="49" charset="-122"/>
              </a:rPr>
              <a:t>附子</a:t>
            </a:r>
            <a:r>
              <a:rPr sz="2800" dirty="0">
                <a:solidFill>
                  <a:srgbClr val="7030A0"/>
                </a:solidFill>
                <a:latin typeface="隶书" panose="02010509060101010101" pitchFamily="49" charset="-122"/>
                <a:ea typeface="隶书" panose="02010509060101010101" pitchFamily="49" charset="-122"/>
              </a:rPr>
              <a:t>、</a:t>
            </a:r>
            <a:r>
              <a:rPr sz="2800" dirty="0">
                <a:solidFill>
                  <a:srgbClr val="FF0000"/>
                </a:solidFill>
                <a:latin typeface="隶书" panose="02010509060101010101" pitchFamily="49" charset="-122"/>
                <a:ea typeface="隶书" panose="02010509060101010101" pitchFamily="49" charset="-122"/>
              </a:rPr>
              <a:t>强壮性药物</a:t>
            </a:r>
            <a:r>
              <a:rPr sz="2800" dirty="0">
                <a:solidFill>
                  <a:srgbClr val="7030A0"/>
                </a:solidFill>
                <a:latin typeface="隶书" panose="02010509060101010101" pitchFamily="49" charset="-122"/>
                <a:ea typeface="隶书" panose="02010509060101010101" pitchFamily="49" charset="-122"/>
              </a:rPr>
              <a:t>、</a:t>
            </a:r>
            <a:r>
              <a:rPr sz="2800" dirty="0">
                <a:solidFill>
                  <a:srgbClr val="FF0000"/>
                </a:solidFill>
                <a:latin typeface="隶书" panose="02010509060101010101" pitchFamily="49" charset="-122"/>
                <a:ea typeface="隶书" panose="02010509060101010101" pitchFamily="49" charset="-122"/>
              </a:rPr>
              <a:t>治疗里寒</a:t>
            </a:r>
            <a:r>
              <a:rPr sz="2800" dirty="0">
                <a:solidFill>
                  <a:srgbClr val="7030A0"/>
                </a:solidFill>
                <a:latin typeface="隶书" panose="02010509060101010101" pitchFamily="49" charset="-122"/>
                <a:ea typeface="隶书" panose="02010509060101010101" pitchFamily="49" charset="-122"/>
              </a:rPr>
              <a:t>的药物的使用均为阴证。</a:t>
            </a:r>
            <a:endParaRPr sz="2800" dirty="0">
              <a:solidFill>
                <a:srgbClr val="7030A0"/>
              </a:solidFill>
              <a:latin typeface="隶书" panose="02010509060101010101" pitchFamily="49" charset="-122"/>
              <a:ea typeface="隶书" panose="02010509060101010101" pitchFamily="49" charset="-122"/>
            </a:endParaRPr>
          </a:p>
          <a:p>
            <a:r>
              <a:rPr sz="2800" dirty="0">
                <a:solidFill>
                  <a:srgbClr val="7030A0"/>
                </a:solidFill>
                <a:latin typeface="隶书" panose="02010509060101010101" pitchFamily="49" charset="-122"/>
                <a:ea typeface="隶书" panose="02010509060101010101" pitchFamily="49" charset="-122"/>
              </a:rPr>
              <a:t>3.</a:t>
            </a:r>
            <a:r>
              <a:rPr sz="2800" dirty="0">
                <a:solidFill>
                  <a:srgbClr val="FF0000"/>
                </a:solidFill>
                <a:latin typeface="隶书" panose="02010509060101010101" pitchFamily="49" charset="-122"/>
                <a:ea typeface="隶书" panose="02010509060101010101" pitchFamily="49" charset="-122"/>
              </a:rPr>
              <a:t>半表半里</a:t>
            </a:r>
            <a:r>
              <a:rPr sz="2800" dirty="0">
                <a:solidFill>
                  <a:srgbClr val="7030A0"/>
                </a:solidFill>
                <a:latin typeface="隶书" panose="02010509060101010101" pitchFamily="49" charset="-122"/>
                <a:ea typeface="隶书" panose="02010509060101010101" pitchFamily="49" charset="-122"/>
              </a:rPr>
              <a:t>时</a:t>
            </a:r>
            <a:r>
              <a:rPr lang="zh-CN" sz="2800" dirty="0">
                <a:solidFill>
                  <a:srgbClr val="7030A0"/>
                </a:solidFill>
                <a:latin typeface="隶书" panose="02010509060101010101" pitchFamily="49" charset="-122"/>
                <a:ea typeface="隶书" panose="02010509060101010101" pitchFamily="49" charset="-122"/>
              </a:rPr>
              <a:t>：</a:t>
            </a:r>
            <a:r>
              <a:rPr sz="2800" dirty="0">
                <a:solidFill>
                  <a:srgbClr val="7030A0"/>
                </a:solidFill>
                <a:latin typeface="隶书" panose="02010509060101010101" pitchFamily="49" charset="-122"/>
                <a:ea typeface="隶书" panose="02010509060101010101" pitchFamily="49" charset="-122"/>
              </a:rPr>
              <a:t>定义上热下寒为厥阴病，半夏泻心汤等、柴胡桂枝干姜汤（天花粉、干姜）、乌梅丸（干姜、蜀椒、附子），意味着</a:t>
            </a:r>
            <a:r>
              <a:rPr sz="2800" dirty="0">
                <a:solidFill>
                  <a:srgbClr val="FF0000"/>
                </a:solidFill>
                <a:latin typeface="隶书" panose="02010509060101010101" pitchFamily="49" charset="-122"/>
                <a:ea typeface="隶书" panose="02010509060101010101" pitchFamily="49" charset="-122"/>
              </a:rPr>
              <a:t>附子、干姜、蜀椒、天花粉等强壮性药物、热性药物使用者</a:t>
            </a:r>
            <a:r>
              <a:rPr sz="2800" dirty="0">
                <a:solidFill>
                  <a:srgbClr val="7030A0"/>
                </a:solidFill>
                <a:latin typeface="隶书" panose="02010509060101010101" pitchFamily="49" charset="-122"/>
                <a:ea typeface="隶书" panose="02010509060101010101" pitchFamily="49" charset="-122"/>
              </a:rPr>
              <a:t>均为阴证。</a:t>
            </a:r>
            <a:endParaRPr sz="28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786765" y="1219835"/>
            <a:ext cx="10097135" cy="4523105"/>
          </a:xfrm>
          <a:prstGeom prst="rect">
            <a:avLst/>
          </a:prstGeom>
          <a:noFill/>
        </p:spPr>
        <p:txBody>
          <a:bodyPr wrap="square" rtlCol="0">
            <a:spAutoFit/>
          </a:bodyPr>
          <a:lstStyle/>
          <a:p>
            <a:r>
              <a:rPr sz="3600" dirty="0">
                <a:solidFill>
                  <a:srgbClr val="7030A0"/>
                </a:solidFill>
                <a:latin typeface="隶书" panose="02010509060101010101" pitchFamily="49" charset="-122"/>
                <a:ea typeface="隶书" panose="02010509060101010101" pitchFamily="49" charset="-122"/>
              </a:rPr>
              <a:t>因此</a:t>
            </a:r>
            <a:r>
              <a:rPr sz="3600" dirty="0">
                <a:solidFill>
                  <a:srgbClr val="FF0000"/>
                </a:solidFill>
                <a:latin typeface="隶书" panose="02010509060101010101" pitchFamily="49" charset="-122"/>
                <a:ea typeface="隶书" panose="02010509060101010101" pitchFamily="49" charset="-122"/>
              </a:rPr>
              <a:t>胡老的阴性证标准</a:t>
            </a:r>
            <a:r>
              <a:rPr sz="3600" dirty="0">
                <a:solidFill>
                  <a:srgbClr val="7030A0"/>
                </a:solidFill>
                <a:latin typeface="隶书" panose="02010509060101010101" pitchFamily="49" charset="-122"/>
                <a:ea typeface="隶书" panose="02010509060101010101" pitchFamily="49" charset="-122"/>
              </a:rPr>
              <a:t>在</a:t>
            </a:r>
            <a:r>
              <a:rPr sz="3600" dirty="0">
                <a:solidFill>
                  <a:srgbClr val="FF0000"/>
                </a:solidFill>
                <a:latin typeface="隶书" panose="02010509060101010101" pitchFamily="49" charset="-122"/>
                <a:ea typeface="隶书" panose="02010509060101010101" pitchFamily="49" charset="-122"/>
              </a:rPr>
              <a:t>表</a:t>
            </a:r>
            <a:r>
              <a:rPr lang="zh-CN" sz="3600" dirty="0">
                <a:solidFill>
                  <a:srgbClr val="FF0000"/>
                </a:solidFill>
                <a:latin typeface="隶书" panose="02010509060101010101" pitchFamily="49" charset="-122"/>
                <a:ea typeface="隶书" panose="02010509060101010101" pitchFamily="49" charset="-122"/>
              </a:rPr>
              <a:t>证</a:t>
            </a:r>
            <a:r>
              <a:rPr sz="3600" dirty="0">
                <a:solidFill>
                  <a:srgbClr val="7030A0"/>
                </a:solidFill>
                <a:latin typeface="隶书" panose="02010509060101010101" pitchFamily="49" charset="-122"/>
                <a:ea typeface="隶书" panose="02010509060101010101" pitchFamily="49" charset="-122"/>
              </a:rPr>
              <a:t>比较</a:t>
            </a:r>
            <a:r>
              <a:rPr sz="3600" dirty="0">
                <a:solidFill>
                  <a:srgbClr val="FF0000"/>
                </a:solidFill>
                <a:latin typeface="隶书" panose="02010509060101010101" pitchFamily="49" charset="-122"/>
                <a:ea typeface="隶书" panose="02010509060101010101" pitchFamily="49" charset="-122"/>
              </a:rPr>
              <a:t>单纯</a:t>
            </a:r>
            <a:r>
              <a:rPr sz="3600" dirty="0">
                <a:solidFill>
                  <a:srgbClr val="7030A0"/>
                </a:solidFill>
                <a:latin typeface="隶书" panose="02010509060101010101" pitchFamily="49" charset="-122"/>
                <a:ea typeface="隶书" panose="02010509060101010101" pitchFamily="49" charset="-122"/>
              </a:rPr>
              <a:t>就是附子，即便使用了</a:t>
            </a:r>
            <a:r>
              <a:rPr sz="3600" dirty="0">
                <a:solidFill>
                  <a:srgbClr val="FF0000"/>
                </a:solidFill>
                <a:latin typeface="隶书" panose="02010509060101010101" pitchFamily="49" charset="-122"/>
                <a:ea typeface="隶书" panose="02010509060101010101" pitchFamily="49" charset="-122"/>
              </a:rPr>
              <a:t>黄芪、天花粉</a:t>
            </a:r>
            <a:r>
              <a:rPr lang="zh-CN" sz="3600" dirty="0">
                <a:solidFill>
                  <a:srgbClr val="FF0000"/>
                </a:solidFill>
                <a:latin typeface="隶书" panose="02010509060101010101" pitchFamily="49" charset="-122"/>
                <a:ea typeface="隶书" panose="02010509060101010101" pitchFamily="49" charset="-122"/>
              </a:rPr>
              <a:t>强壮药物</a:t>
            </a:r>
            <a:r>
              <a:rPr sz="3600" dirty="0">
                <a:solidFill>
                  <a:srgbClr val="7030A0"/>
                </a:solidFill>
                <a:latin typeface="隶书" panose="02010509060101010101" pitchFamily="49" charset="-122"/>
                <a:ea typeface="隶书" panose="02010509060101010101" pitchFamily="49" charset="-122"/>
              </a:rPr>
              <a:t>也仍然定义为</a:t>
            </a:r>
            <a:r>
              <a:rPr sz="3600" dirty="0">
                <a:solidFill>
                  <a:srgbClr val="FF0000"/>
                </a:solidFill>
                <a:latin typeface="隶书" panose="02010509060101010101" pitchFamily="49" charset="-122"/>
                <a:ea typeface="隶书" panose="02010509060101010101" pitchFamily="49" charset="-122"/>
              </a:rPr>
              <a:t>阳</a:t>
            </a:r>
            <a:r>
              <a:rPr sz="3600" dirty="0">
                <a:solidFill>
                  <a:srgbClr val="7030A0"/>
                </a:solidFill>
                <a:latin typeface="隶书" panose="02010509060101010101" pitchFamily="49" charset="-122"/>
                <a:ea typeface="隶书" panose="02010509060101010101" pitchFamily="49" charset="-122"/>
              </a:rPr>
              <a:t>证，比如：桂枝加黄芪汤、瓜蒌桂枝汤等，在里证和半证时阴性证标准开始</a:t>
            </a:r>
            <a:r>
              <a:rPr sz="3600" dirty="0">
                <a:solidFill>
                  <a:srgbClr val="FF0000"/>
                </a:solidFill>
                <a:latin typeface="隶书" panose="02010509060101010101" pitchFamily="49" charset="-122"/>
                <a:ea typeface="隶书" panose="02010509060101010101" pitchFamily="49" charset="-122"/>
              </a:rPr>
              <a:t>改变</a:t>
            </a:r>
            <a:r>
              <a:rPr sz="3600" dirty="0">
                <a:solidFill>
                  <a:srgbClr val="7030A0"/>
                </a:solidFill>
                <a:latin typeface="隶书" panose="02010509060101010101" pitchFamily="49" charset="-122"/>
                <a:ea typeface="隶书" panose="02010509060101010101" pitchFamily="49" charset="-122"/>
              </a:rPr>
              <a:t>了，把强壮性药物、热性药物、附子等均纳入了阴性证的判断标准，由于阴性证标准的不一致（里证、半证一致，表证则不同）导致在方证</a:t>
            </a:r>
            <a:r>
              <a:rPr sz="3600" dirty="0">
                <a:solidFill>
                  <a:srgbClr val="FF0000"/>
                </a:solidFill>
                <a:latin typeface="隶书" panose="02010509060101010101" pitchFamily="49" charset="-122"/>
                <a:ea typeface="隶书" panose="02010509060101010101" pitchFamily="49" charset="-122"/>
              </a:rPr>
              <a:t>归经</a:t>
            </a:r>
            <a:r>
              <a:rPr sz="3600" dirty="0">
                <a:solidFill>
                  <a:srgbClr val="7030A0"/>
                </a:solidFill>
                <a:latin typeface="隶书" panose="02010509060101010101" pitchFamily="49" charset="-122"/>
                <a:ea typeface="隶书" panose="02010509060101010101" pitchFamily="49" charset="-122"/>
              </a:rPr>
              <a:t>时出现</a:t>
            </a:r>
            <a:r>
              <a:rPr sz="3600" dirty="0">
                <a:solidFill>
                  <a:srgbClr val="FF0000"/>
                </a:solidFill>
                <a:latin typeface="隶书" panose="02010509060101010101" pitchFamily="49" charset="-122"/>
                <a:ea typeface="隶书" panose="02010509060101010101" pitchFamily="49" charset="-122"/>
              </a:rPr>
              <a:t>混乱</a:t>
            </a:r>
            <a:r>
              <a:rPr sz="3600" dirty="0">
                <a:solidFill>
                  <a:srgbClr val="7030A0"/>
                </a:solidFill>
                <a:latin typeface="隶书" panose="02010509060101010101" pitchFamily="49" charset="-122"/>
                <a:ea typeface="隶书" panose="02010509060101010101" pitchFamily="49" charset="-122"/>
              </a:rPr>
              <a:t>，很多方证归经不顺利，从而出现各种问题。</a:t>
            </a:r>
            <a:endParaRPr sz="36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1ADBE96D-C6B3-42DB-8955-1D8FE88333D3}" type="slidenum">
              <a:rPr kumimoji="0" lang="zh-CN" altLang="en-US" sz="20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4" name="文本框 3"/>
          <p:cNvSpPr txBox="1"/>
          <p:nvPr/>
        </p:nvSpPr>
        <p:spPr>
          <a:xfrm>
            <a:off x="897890" y="2185035"/>
            <a:ext cx="10097135" cy="2861310"/>
          </a:xfrm>
          <a:prstGeom prst="rect">
            <a:avLst/>
          </a:prstGeom>
          <a:noFill/>
        </p:spPr>
        <p:txBody>
          <a:bodyPr wrap="square" rtlCol="0">
            <a:spAutoFit/>
          </a:bodyPr>
          <a:lstStyle/>
          <a:p>
            <a:r>
              <a:rPr sz="3600" dirty="0">
                <a:solidFill>
                  <a:srgbClr val="7030A0"/>
                </a:solidFill>
                <a:latin typeface="隶书" panose="02010509060101010101" pitchFamily="49" charset="-122"/>
                <a:ea typeface="隶书" panose="02010509060101010101" pitchFamily="49" charset="-122"/>
              </a:rPr>
              <a:t>所以李老师干脆遵循胡老在</a:t>
            </a:r>
            <a:r>
              <a:rPr sz="3600" dirty="0">
                <a:solidFill>
                  <a:srgbClr val="FF0000"/>
                </a:solidFill>
                <a:latin typeface="隶书" panose="02010509060101010101" pitchFamily="49" charset="-122"/>
                <a:ea typeface="隶书" panose="02010509060101010101" pitchFamily="49" charset="-122"/>
              </a:rPr>
              <a:t>表证判断阴证</a:t>
            </a:r>
            <a:r>
              <a:rPr sz="3600" dirty="0">
                <a:solidFill>
                  <a:srgbClr val="7030A0"/>
                </a:solidFill>
                <a:latin typeface="隶书" panose="02010509060101010101" pitchFamily="49" charset="-122"/>
                <a:ea typeface="隶书" panose="02010509060101010101" pitchFamily="49" charset="-122"/>
              </a:rPr>
              <a:t>的标准：即用</a:t>
            </a:r>
            <a:r>
              <a:rPr sz="3600" dirty="0">
                <a:solidFill>
                  <a:srgbClr val="FF0000"/>
                </a:solidFill>
                <a:latin typeface="隶书" panose="02010509060101010101" pitchFamily="49" charset="-122"/>
                <a:ea typeface="隶书" panose="02010509060101010101" pitchFamily="49" charset="-122"/>
              </a:rPr>
              <a:t>附子</a:t>
            </a:r>
            <a:r>
              <a:rPr sz="3600" dirty="0">
                <a:solidFill>
                  <a:srgbClr val="7030A0"/>
                </a:solidFill>
                <a:latin typeface="隶书" panose="02010509060101010101" pitchFamily="49" charset="-122"/>
                <a:ea typeface="隶书" panose="02010509060101010101" pitchFamily="49" charset="-122"/>
              </a:rPr>
              <a:t>的为阴证，把表、里、半、水、血、气统一判断，这样一条标准下来，比较明晰，也不容易出现各种混乱，简单明了，临床使用便捷，判断清晰。</a:t>
            </a:r>
            <a:endParaRPr sz="3600" dirty="0">
              <a:solidFill>
                <a:srgbClr val="7030A0"/>
              </a:solidFill>
              <a:latin typeface="隶书" panose="02010509060101010101" pitchFamily="49" charset="-122"/>
              <a:ea typeface="隶书" panose="02010509060101010101" pitchFamily="49" charset="-122"/>
            </a:endParaRPr>
          </a:p>
        </p:txBody>
      </p:sp>
    </p:spTree>
  </p:cSld>
  <p:clrMapOvr>
    <a:masterClrMapping/>
  </p:clrMapOvr>
</p:sld>
</file>

<file path=ppt/tags/tag1.xml><?xml version="1.0" encoding="utf-8"?>
<p:tagLst xmlns:p="http://schemas.openxmlformats.org/presentationml/2006/main">
  <p:tag name="KSO_WM_UNIT_PLACING_PICTURE_USER_VIEWPORT" val="{&quot;height&quot;:3670.9937007874014,&quot;width&quot;:5955}"/>
</p:tagLst>
</file>

<file path=ppt/tags/tag2.xml><?xml version="1.0" encoding="utf-8"?>
<p:tagLst xmlns:p="http://schemas.openxmlformats.org/presentationml/2006/main">
  <p:tag name="KSO_WM_UNIT_PLACING_PICTURE_USER_VIEWPORT" val="{&quot;height&quot;:3670.9937007874014,&quot;width&quot;:5955}"/>
</p:tagLst>
</file>

<file path=ppt/tags/tag3.xml><?xml version="1.0" encoding="utf-8"?>
<p:tagLst xmlns:p="http://schemas.openxmlformats.org/presentationml/2006/main">
  <p:tag name="KSO_WM_UNIT_PLACING_PICTURE_USER_VIEWPORT" val="{&quot;height&quot;:3670.9937007874014,&quot;width&quot;:5955}"/>
</p:tagLst>
</file>

<file path=ppt/tags/tag4.xml><?xml version="1.0" encoding="utf-8"?>
<p:tagLst xmlns:p="http://schemas.openxmlformats.org/presentationml/2006/main">
  <p:tag name="KSO_WM_UNIT_PLACING_PICTURE_USER_VIEWPORT" val="{&quot;height&quot;:3670.9937007874014,&quot;width&quot;:5955}"/>
</p:tagLst>
</file>

<file path=ppt/tags/tag5.xml><?xml version="1.0" encoding="utf-8"?>
<p:tagLst xmlns:p="http://schemas.openxmlformats.org/presentationml/2006/main">
  <p:tag name="KSO_WM_UNIT_PLACING_PICTURE_USER_VIEWPORT" val="{&quot;height&quot;:3664.4771653543307,&quot;width&quot;:19200}"/>
</p:tagLst>
</file>

<file path=ppt/tags/tag6.xml><?xml version="1.0" encoding="utf-8"?>
<p:tagLst xmlns:p="http://schemas.openxmlformats.org/presentationml/2006/main">
  <p:tag name="KSO_WM_UNIT_PLACING_PICTURE_USER_VIEWPORT" val="{&quot;height&quot;:3670.9937007874014,&quot;width&quot;:5955}"/>
</p:tagLst>
</file>

<file path=ppt/tags/tag7.xml><?xml version="1.0" encoding="utf-8"?>
<p:tagLst xmlns:p="http://schemas.openxmlformats.org/presentationml/2006/main">
  <p:tag name="COMMONDATA" val="eyJoZGlkIjoiMGQ3NWNlNjAwZDgzZTM4MTllMTZlYTYxMDBmZTE3N2QifQ=="/>
</p:tagLst>
</file>

<file path=ppt/theme/theme1.xml><?xml version="1.0" encoding="utf-8"?>
<a:theme xmlns:a="http://schemas.openxmlformats.org/drawingml/2006/main" name="封面">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9007</Words>
  <Application>WPS 演示</Application>
  <PresentationFormat>宽屏</PresentationFormat>
  <Paragraphs>393</Paragraphs>
  <Slides>54</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54</vt:i4>
      </vt:variant>
    </vt:vector>
  </HeadingPairs>
  <TitlesOfParts>
    <vt:vector size="67" baseType="lpstr">
      <vt:lpstr>Arial</vt:lpstr>
      <vt:lpstr>宋体</vt:lpstr>
      <vt:lpstr>Wingdings</vt:lpstr>
      <vt:lpstr>微软雅黑</vt:lpstr>
      <vt:lpstr>Calibri</vt:lpstr>
      <vt:lpstr>隶书</vt:lpstr>
      <vt:lpstr>Arial Unicode MS</vt:lpstr>
      <vt:lpstr>Calibri</vt:lpstr>
      <vt:lpstr>楷体_GB2312</vt:lpstr>
      <vt:lpstr>Times New Roman</vt:lpstr>
      <vt:lpstr>方正小标宋简体</vt:lpstr>
      <vt:lpstr>黑体</vt:lpstr>
      <vt:lpstr>封面</vt:lpstr>
      <vt:lpstr>半表半里学术探讨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半表半里证之虚实探讨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ITianKong.Com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中国风通用动态PPT模板</dc:title>
  <dc:creator>SkyUser</dc:creator>
  <cp:lastModifiedBy>董洪坦</cp:lastModifiedBy>
  <cp:revision>241</cp:revision>
  <dcterms:created xsi:type="dcterms:W3CDTF">2017-03-11T13:56:00Z</dcterms:created>
  <dcterms:modified xsi:type="dcterms:W3CDTF">2022-05-17T09:43:04Z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2052-11.1.0.11636</vt:lpwstr>
  </property>
  <property fmtid="{D5CDD505-2E9C-101B-9397-08002B2CF9AE}" pid="3" name="ICV">
    <vt:lpwstr>A3926675B5D64018892C4D74CAF0746A</vt:lpwstr>
  </property>
</Properties>
</file>